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9" r:id="rId5"/>
    <p:sldId id="6792" r:id="rId6"/>
    <p:sldId id="6810" r:id="rId7"/>
    <p:sldId id="6649" r:id="rId8"/>
    <p:sldId id="6817" r:id="rId9"/>
    <p:sldId id="6814" r:id="rId10"/>
    <p:sldId id="306" r:id="rId11"/>
    <p:sldId id="6783" r:id="rId12"/>
    <p:sldId id="6813" r:id="rId13"/>
    <p:sldId id="6795" r:id="rId14"/>
    <p:sldId id="6806" r:id="rId15"/>
    <p:sldId id="6808" r:id="rId16"/>
    <p:sldId id="6809" r:id="rId17"/>
    <p:sldId id="6819" r:id="rId18"/>
    <p:sldId id="6805" r:id="rId19"/>
    <p:sldId id="6812" r:id="rId20"/>
    <p:sldId id="6820" r:id="rId21"/>
    <p:sldId id="6821" r:id="rId22"/>
    <p:sldId id="6822" r:id="rId23"/>
    <p:sldId id="6823" r:id="rId24"/>
    <p:sldId id="6804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er Van Der Walt" initials="PVDW" lastIdx="4" clrIdx="0">
    <p:extLst>
      <p:ext uri="{19B8F6BF-5375-455C-9EA6-DF929625EA0E}">
        <p15:presenceInfo xmlns:p15="http://schemas.microsoft.com/office/powerpoint/2012/main" userId="S::PIETER80@discovery.co.za::2cd6cb9a-5529-4717-aeae-8c79c1967d41" providerId="AD"/>
      </p:ext>
    </p:extLst>
  </p:cmAuthor>
  <p:cmAuthor id="2" name="Linda Kot" initials="LK" lastIdx="1" clrIdx="1">
    <p:extLst>
      <p:ext uri="{19B8F6BF-5375-455C-9EA6-DF929625EA0E}">
        <p15:presenceInfo xmlns:p15="http://schemas.microsoft.com/office/powerpoint/2012/main" userId="S::linda88@discovery.co.za::f1ea6168-40b7-44b2-bb1d-72585106a877" providerId="AD"/>
      </p:ext>
    </p:extLst>
  </p:cmAuthor>
  <p:cmAuthor id="3" name="Verena Altendorfer" initials="VA" lastIdx="2" clrIdx="2">
    <p:extLst>
      <p:ext uri="{19B8F6BF-5375-455C-9EA6-DF929625EA0E}">
        <p15:presenceInfo xmlns:p15="http://schemas.microsoft.com/office/powerpoint/2012/main" userId="S::verena3@discovery.co.za::3941aac4-f56c-45af-9f14-886741c7e0c7" providerId="AD"/>
      </p:ext>
    </p:extLst>
  </p:cmAuthor>
  <p:cmAuthor id="4" name="Ester Kruger" initials="EK" lastIdx="4" clrIdx="3">
    <p:extLst>
      <p:ext uri="{19B8F6BF-5375-455C-9EA6-DF929625EA0E}">
        <p15:presenceInfo xmlns:p15="http://schemas.microsoft.com/office/powerpoint/2012/main" userId="S::ESTER4@discovery.co.za::4b7dec2f-8de4-4c48-b71b-5b38d8783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FF"/>
    <a:srgbClr val="00A0D2"/>
    <a:srgbClr val="820082"/>
    <a:srgbClr val="87888A"/>
    <a:srgbClr val="B5B6B7"/>
    <a:srgbClr val="3D45E0"/>
    <a:srgbClr val="1EBEAA"/>
    <a:srgbClr val="AADB1E"/>
    <a:srgbClr val="FFFFFF"/>
    <a:srgbClr val="FE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A062E-C63D-4ED4-8CB7-DD55F1297AA1}" v="5" dt="2021-05-07T13:54:07.278"/>
    <p1510:client id="{5F90888E-B8B1-4B11-A488-39D213E64841}" v="311" dt="2021-05-07T13:36:23.90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Kruger" userId="S::ester4@discovery.co.za::4b7dec2f-8de4-4c48-b71b-5b38d8783876" providerId="AD" clId="Web-{4A2A062E-C63D-4ED4-8CB7-DD55F1297AA1}"/>
    <pc:docChg chg="modSld">
      <pc:chgData name="Ester Kruger" userId="S::ester4@discovery.co.za::4b7dec2f-8de4-4c48-b71b-5b38d8783876" providerId="AD" clId="Web-{4A2A062E-C63D-4ED4-8CB7-DD55F1297AA1}" dt="2021-05-07T13:53:28.934" v="3" actId="20577"/>
      <pc:docMkLst>
        <pc:docMk/>
      </pc:docMkLst>
      <pc:sldChg chg="modSp">
        <pc:chgData name="Ester Kruger" userId="S::ester4@discovery.co.za::4b7dec2f-8de4-4c48-b71b-5b38d8783876" providerId="AD" clId="Web-{4A2A062E-C63D-4ED4-8CB7-DD55F1297AA1}" dt="2021-05-07T13:53:28.934" v="3" actId="20577"/>
        <pc:sldMkLst>
          <pc:docMk/>
          <pc:sldMk cId="4033670892" sldId="6809"/>
        </pc:sldMkLst>
        <pc:spChg chg="mod">
          <ac:chgData name="Ester Kruger" userId="S::ester4@discovery.co.za::4b7dec2f-8de4-4c48-b71b-5b38d8783876" providerId="AD" clId="Web-{4A2A062E-C63D-4ED4-8CB7-DD55F1297AA1}" dt="2021-05-07T13:53:25.965" v="1" actId="20577"/>
          <ac:spMkLst>
            <pc:docMk/>
            <pc:sldMk cId="4033670892" sldId="6809"/>
            <ac:spMk id="56" creationId="{A20EEEAD-2803-4C03-8F0E-CA19811970E7}"/>
          </ac:spMkLst>
        </pc:spChg>
        <pc:spChg chg="mod">
          <ac:chgData name="Ester Kruger" userId="S::ester4@discovery.co.za::4b7dec2f-8de4-4c48-b71b-5b38d8783876" providerId="AD" clId="Web-{4A2A062E-C63D-4ED4-8CB7-DD55F1297AA1}" dt="2021-05-07T13:53:28.934" v="3" actId="20577"/>
          <ac:spMkLst>
            <pc:docMk/>
            <pc:sldMk cId="4033670892" sldId="6809"/>
            <ac:spMk id="64" creationId="{AE7326EB-0451-4BFE-9A69-BF6DBBF83A83}"/>
          </ac:spMkLst>
        </pc:spChg>
      </pc:sldChg>
    </pc:docChg>
  </pc:docChgLst>
  <pc:docChgLst>
    <pc:chgData name="Ester Kruger" userId="4b7dec2f-8de4-4c48-b71b-5b38d8783876" providerId="ADAL" clId="{5F90888E-B8B1-4B11-A488-39D213E64841}"/>
    <pc:docChg chg="custSel modSld">
      <pc:chgData name="Ester Kruger" userId="4b7dec2f-8de4-4c48-b71b-5b38d8783876" providerId="ADAL" clId="{5F90888E-B8B1-4B11-A488-39D213E64841}" dt="2021-05-07T13:36:23.900" v="403" actId="6549"/>
      <pc:docMkLst>
        <pc:docMk/>
      </pc:docMkLst>
      <pc:sldChg chg="modSp mod">
        <pc:chgData name="Ester Kruger" userId="4b7dec2f-8de4-4c48-b71b-5b38d8783876" providerId="ADAL" clId="{5F90888E-B8B1-4B11-A488-39D213E64841}" dt="2021-05-07T13:29:40.952" v="92" actId="20577"/>
        <pc:sldMkLst>
          <pc:docMk/>
          <pc:sldMk cId="4196812303" sldId="306"/>
        </pc:sldMkLst>
        <pc:spChg chg="mod">
          <ac:chgData name="Ester Kruger" userId="4b7dec2f-8de4-4c48-b71b-5b38d8783876" providerId="ADAL" clId="{5F90888E-B8B1-4B11-A488-39D213E64841}" dt="2021-05-07T13:29:40.952" v="92" actId="20577"/>
          <ac:spMkLst>
            <pc:docMk/>
            <pc:sldMk cId="4196812303" sldId="306"/>
            <ac:spMk id="7" creationId="{3BF30442-4790-4012-8A08-732BCE955260}"/>
          </ac:spMkLst>
        </pc:spChg>
      </pc:sldChg>
      <pc:sldChg chg="modSp mod">
        <pc:chgData name="Ester Kruger" userId="4b7dec2f-8de4-4c48-b71b-5b38d8783876" providerId="ADAL" clId="{5F90888E-B8B1-4B11-A488-39D213E64841}" dt="2021-05-07T13:26:49.043" v="33" actId="6549"/>
        <pc:sldMkLst>
          <pc:docMk/>
          <pc:sldMk cId="2098486719" sldId="6792"/>
        </pc:sldMkLst>
        <pc:spChg chg="mod">
          <ac:chgData name="Ester Kruger" userId="4b7dec2f-8de4-4c48-b71b-5b38d8783876" providerId="ADAL" clId="{5F90888E-B8B1-4B11-A488-39D213E64841}" dt="2021-05-07T13:26:10.433" v="18" actId="313"/>
          <ac:spMkLst>
            <pc:docMk/>
            <pc:sldMk cId="2098486719" sldId="6792"/>
            <ac:spMk id="7" creationId="{341528B0-3471-4B3A-A3DB-C8C6E0140179}"/>
          </ac:spMkLst>
        </pc:spChg>
        <pc:spChg chg="mod">
          <ac:chgData name="Ester Kruger" userId="4b7dec2f-8de4-4c48-b71b-5b38d8783876" providerId="ADAL" clId="{5F90888E-B8B1-4B11-A488-39D213E64841}" dt="2021-05-07T13:26:49.043" v="33" actId="6549"/>
          <ac:spMkLst>
            <pc:docMk/>
            <pc:sldMk cId="2098486719" sldId="6792"/>
            <ac:spMk id="21" creationId="{4029682B-98E9-4181-99D9-F0468CBEE6B1}"/>
          </ac:spMkLst>
        </pc:spChg>
      </pc:sldChg>
      <pc:sldChg chg="modSp">
        <pc:chgData name="Ester Kruger" userId="4b7dec2f-8de4-4c48-b71b-5b38d8783876" providerId="ADAL" clId="{5F90888E-B8B1-4B11-A488-39D213E64841}" dt="2021-05-07T13:31:26.697" v="158" actId="20577"/>
        <pc:sldMkLst>
          <pc:docMk/>
          <pc:sldMk cId="2952028393" sldId="6795"/>
        </pc:sldMkLst>
        <pc:spChg chg="mod">
          <ac:chgData name="Ester Kruger" userId="4b7dec2f-8de4-4c48-b71b-5b38d8783876" providerId="ADAL" clId="{5F90888E-B8B1-4B11-A488-39D213E64841}" dt="2021-05-07T13:31:26.697" v="158" actId="20577"/>
          <ac:spMkLst>
            <pc:docMk/>
            <pc:sldMk cId="2952028393" sldId="6795"/>
            <ac:spMk id="30" creationId="{90E9EC43-348F-4813-82B5-453A875E0F12}"/>
          </ac:spMkLst>
        </pc:spChg>
      </pc:sldChg>
      <pc:sldChg chg="modSp">
        <pc:chgData name="Ester Kruger" userId="4b7dec2f-8de4-4c48-b71b-5b38d8783876" providerId="ADAL" clId="{5F90888E-B8B1-4B11-A488-39D213E64841}" dt="2021-05-07T13:32:01.848" v="165" actId="20577"/>
        <pc:sldMkLst>
          <pc:docMk/>
          <pc:sldMk cId="126295321" sldId="6806"/>
        </pc:sldMkLst>
        <pc:spChg chg="mod">
          <ac:chgData name="Ester Kruger" userId="4b7dec2f-8de4-4c48-b71b-5b38d8783876" providerId="ADAL" clId="{5F90888E-B8B1-4B11-A488-39D213E64841}" dt="2021-05-07T13:32:01.848" v="165" actId="20577"/>
          <ac:spMkLst>
            <pc:docMk/>
            <pc:sldMk cId="126295321" sldId="6806"/>
            <ac:spMk id="43" creationId="{957EE28E-30CA-4191-B6B4-E031A10A3398}"/>
          </ac:spMkLst>
        </pc:spChg>
      </pc:sldChg>
      <pc:sldChg chg="modSp">
        <pc:chgData name="Ester Kruger" userId="4b7dec2f-8de4-4c48-b71b-5b38d8783876" providerId="ADAL" clId="{5F90888E-B8B1-4B11-A488-39D213E64841}" dt="2021-05-07T13:34:02.282" v="285" actId="20577"/>
        <pc:sldMkLst>
          <pc:docMk/>
          <pc:sldMk cId="3981249634" sldId="6808"/>
        </pc:sldMkLst>
        <pc:spChg chg="mod">
          <ac:chgData name="Ester Kruger" userId="4b7dec2f-8de4-4c48-b71b-5b38d8783876" providerId="ADAL" clId="{5F90888E-B8B1-4B11-A488-39D213E64841}" dt="2021-05-07T13:34:02.282" v="285" actId="20577"/>
          <ac:spMkLst>
            <pc:docMk/>
            <pc:sldMk cId="3981249634" sldId="6808"/>
            <ac:spMk id="56" creationId="{B2FD020A-BE53-414C-BDD3-93719678C68E}"/>
          </ac:spMkLst>
        </pc:spChg>
      </pc:sldChg>
      <pc:sldChg chg="modSp">
        <pc:chgData name="Ester Kruger" userId="4b7dec2f-8de4-4c48-b71b-5b38d8783876" providerId="ADAL" clId="{5F90888E-B8B1-4B11-A488-39D213E64841}" dt="2021-05-07T13:35:38.500" v="402" actId="20577"/>
        <pc:sldMkLst>
          <pc:docMk/>
          <pc:sldMk cId="4033670892" sldId="6809"/>
        </pc:sldMkLst>
        <pc:spChg chg="mod">
          <ac:chgData name="Ester Kruger" userId="4b7dec2f-8de4-4c48-b71b-5b38d8783876" providerId="ADAL" clId="{5F90888E-B8B1-4B11-A488-39D213E64841}" dt="2021-05-07T13:35:01.771" v="377" actId="20577"/>
          <ac:spMkLst>
            <pc:docMk/>
            <pc:sldMk cId="4033670892" sldId="6809"/>
            <ac:spMk id="57" creationId="{2CC64700-CF33-4B3E-B8E6-169B320E2AB6}"/>
          </ac:spMkLst>
        </pc:spChg>
        <pc:spChg chg="mod">
          <ac:chgData name="Ester Kruger" userId="4b7dec2f-8de4-4c48-b71b-5b38d8783876" providerId="ADAL" clId="{5F90888E-B8B1-4B11-A488-39D213E64841}" dt="2021-05-07T13:35:38.500" v="402" actId="20577"/>
          <ac:spMkLst>
            <pc:docMk/>
            <pc:sldMk cId="4033670892" sldId="6809"/>
            <ac:spMk id="65" creationId="{DA458874-FFD5-47D7-9A6C-24E17E66983E}"/>
          </ac:spMkLst>
        </pc:spChg>
      </pc:sldChg>
      <pc:sldChg chg="modSp">
        <pc:chgData name="Ester Kruger" userId="4b7dec2f-8de4-4c48-b71b-5b38d8783876" providerId="ADAL" clId="{5F90888E-B8B1-4B11-A488-39D213E64841}" dt="2021-05-07T13:36:23.900" v="403" actId="6549"/>
        <pc:sldMkLst>
          <pc:docMk/>
          <pc:sldMk cId="2517992081" sldId="6819"/>
        </pc:sldMkLst>
        <pc:spChg chg="mod">
          <ac:chgData name="Ester Kruger" userId="4b7dec2f-8de4-4c48-b71b-5b38d8783876" providerId="ADAL" clId="{5F90888E-B8B1-4B11-A488-39D213E64841}" dt="2021-05-07T13:36:23.900" v="403" actId="6549"/>
          <ac:spMkLst>
            <pc:docMk/>
            <pc:sldMk cId="2517992081" sldId="6819"/>
            <ac:spMk id="6" creationId="{B637FEC7-469D-48F2-A2EF-B4E804201C1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F1C6-A092-416B-80B8-9FFE052CC49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12AA8-6972-445C-A5C1-8953BC98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applicable for this FIA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applicable for this FIA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applicable for this FIA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applicable for this FIA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applicable for this FIA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Positioning slide – remove values</a:t>
            </a:r>
          </a:p>
          <a:p>
            <a:r>
              <a:rPr lang="en-US"/>
              <a:t>Upcoming regulation,</a:t>
            </a:r>
            <a:r>
              <a:rPr lang="en-US" baseline="0"/>
              <a:t> all bound, this is how we are impacted as a human, as a client as a broker etc.</a:t>
            </a:r>
            <a:endParaRPr lang="en-US"/>
          </a:p>
          <a:p>
            <a:r>
              <a:rPr lang="en-US"/>
              <a:t>Reword the values – Customer being central</a:t>
            </a:r>
          </a:p>
          <a:p>
            <a:r>
              <a:rPr lang="en-US"/>
              <a:t>Ethical thing</a:t>
            </a:r>
            <a:r>
              <a:rPr lang="en-US" baseline="0"/>
              <a:t> – Doing the right thing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4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4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5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appointment and registration of an information officer and, if necessary, deputy information officers and registration</a:t>
            </a:r>
          </a:p>
          <a:p>
            <a:r>
              <a:rPr lang="en-US" dirty="0"/>
              <a:t>	If PO is IO, mandate must be amended and addendum thereto drafted and</a:t>
            </a:r>
            <a:r>
              <a:rPr lang="en-US" baseline="0" dirty="0"/>
              <a:t> signed and then submit registration to 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8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a way to demonstrate through examples, either through</a:t>
            </a:r>
            <a:r>
              <a:rPr lang="en-US" baseline="0"/>
              <a:t> presenter or inclusion in the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Do</a:t>
            </a:r>
            <a:r>
              <a:rPr lang="en-ZA" baseline="0"/>
              <a:t> these impact on brokers enough to warrant a slide? when </a:t>
            </a:r>
            <a:r>
              <a:rPr lang="en-ZA" baseline="0" err="1"/>
              <a:t>Carlia</a:t>
            </a:r>
            <a:r>
              <a:rPr lang="en-ZA" baseline="0"/>
              <a:t> and I met we didn’t consider this as critically impacting them?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Think about manual processes as well (paper based)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AA8-6972-445C-A5C1-8953BC980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ob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063" y="5120320"/>
            <a:ext cx="8571258" cy="1097918"/>
          </a:xfrm>
        </p:spPr>
        <p:txBody>
          <a:bodyPr/>
          <a:lstStyle>
            <a:lvl1pPr marL="0" indent="0" algn="l">
              <a:buNone/>
              <a:defRPr sz="14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subtitle</a:t>
            </a:r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7063" y="4623525"/>
            <a:ext cx="8571258" cy="496795"/>
          </a:xfrm>
        </p:spPr>
        <p:txBody>
          <a:bodyPr anchor="b" anchorCtr="0"/>
          <a:lstStyle>
            <a:lvl1pPr algn="l">
              <a:defRPr sz="2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8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322263" y="1228725"/>
            <a:ext cx="5661025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22263" y="3770811"/>
            <a:ext cx="5677944" cy="242996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196512" y="1228725"/>
            <a:ext cx="5661025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96512" y="3770811"/>
            <a:ext cx="5677944" cy="242996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63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3347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7777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133806" y="1228726"/>
            <a:ext cx="3723731" cy="497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2263" y="1228725"/>
            <a:ext cx="7498034" cy="49720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81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322264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4252166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182068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22262" y="3770811"/>
            <a:ext cx="3675600" cy="242996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252166" y="3770811"/>
            <a:ext cx="3675600" cy="242996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82068" y="3770811"/>
            <a:ext cx="3675600" cy="242996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322264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4252166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182068" y="1228725"/>
            <a:ext cx="3674970" cy="2402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322264" y="3766276"/>
            <a:ext cx="3674970" cy="2434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4252166" y="3766276"/>
            <a:ext cx="3674970" cy="2434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182068" y="3766276"/>
            <a:ext cx="3674970" cy="2434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15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2263" y="4284617"/>
            <a:ext cx="5677944" cy="191615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79094" y="4284617"/>
            <a:ext cx="5677944" cy="191615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322263" y="1228725"/>
            <a:ext cx="5678487" cy="2890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chart</a:t>
            </a:r>
            <a:endParaRPr lang="en-ZA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6179094" y="1228725"/>
            <a:ext cx="5678487" cy="2890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10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 hasCustomPrompt="1"/>
          </p:nvPr>
        </p:nvSpPr>
        <p:spPr>
          <a:xfrm>
            <a:off x="322263" y="1228725"/>
            <a:ext cx="11534775" cy="497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table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908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0A8FF-771F-4B7D-921D-6EF75DA56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A930-E8DD-487C-87FD-2D3AF960749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5593A5-B4CD-4E22-AAD8-73C773D8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24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26528F8-3740-4AF4-9C3B-D50FFC38B5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2" y="2123872"/>
            <a:ext cx="10147329" cy="1097918"/>
          </a:xfrm>
        </p:spPr>
        <p:txBody>
          <a:bodyPr/>
          <a:lstStyle>
            <a:lvl1pPr marL="0" indent="0" algn="l">
              <a:buNone/>
              <a:defRPr sz="20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subtitle</a:t>
            </a:r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1E3E9B-133B-4EDD-9921-9C636F1DE2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062" y="1122629"/>
            <a:ext cx="10147329" cy="829227"/>
          </a:xfrm>
        </p:spPr>
        <p:txBody>
          <a:bodyPr anchor="b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90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694D4F-576A-486C-9E16-0D57F499185B}"/>
              </a:ext>
            </a:extLst>
          </p:cNvPr>
          <p:cNvSpPr/>
          <p:nvPr userDrawn="1"/>
        </p:nvSpPr>
        <p:spPr>
          <a:xfrm>
            <a:off x="642000" y="6764400"/>
            <a:ext cx="10908000" cy="93600"/>
          </a:xfrm>
          <a:prstGeom prst="rect">
            <a:avLst/>
          </a:prstGeom>
          <a:gradFill flip="none" rotWithShape="1">
            <a:gsLst>
              <a:gs pos="0">
                <a:srgbClr val="00D6FF"/>
              </a:gs>
              <a:gs pos="100000">
                <a:srgbClr val="3D45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04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ellphone&#10;&#10;Description automatically generated">
            <a:extLst>
              <a:ext uri="{FF2B5EF4-FFF2-40B4-BE49-F238E27FC236}">
                <a16:creationId xmlns:a16="http://schemas.microsoft.com/office/drawing/2014/main" id="{3FD50244-CA7C-47B1-A025-42DE826CF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694D4F-576A-486C-9E16-0D57F499185B}"/>
              </a:ext>
            </a:extLst>
          </p:cNvPr>
          <p:cNvSpPr/>
          <p:nvPr userDrawn="1"/>
        </p:nvSpPr>
        <p:spPr>
          <a:xfrm>
            <a:off x="642000" y="6764400"/>
            <a:ext cx="10908000" cy="93600"/>
          </a:xfrm>
          <a:prstGeom prst="rect">
            <a:avLst/>
          </a:prstGeom>
          <a:gradFill flip="none" rotWithShape="1">
            <a:gsLst>
              <a:gs pos="0">
                <a:srgbClr val="00D6FF"/>
              </a:gs>
              <a:gs pos="100000">
                <a:srgbClr val="3D45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13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BEF1C6-F6DB-43C0-8C6F-15F119AD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4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1228725"/>
            <a:ext cx="11534775" cy="49720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7A9C9-C7F6-446C-A996-36784B4E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824929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262" y="1228725"/>
            <a:ext cx="11534775" cy="49720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C9F483-5B01-4291-B117-523281A5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49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824929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C9F483-5B01-4291-B117-523281A5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17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4163"/>
            <a:ext cx="9720000" cy="437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2" y="738593"/>
            <a:ext cx="9720000" cy="301625"/>
          </a:xfrm>
        </p:spPr>
        <p:txBody>
          <a:bodyPr/>
          <a:lstStyle>
            <a:lvl1pPr marL="0" indent="0">
              <a:buNone/>
              <a:defRPr sz="1600" cap="all" spc="100" baseline="0"/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2263" y="1228725"/>
            <a:ext cx="5677944" cy="49720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79094" y="1228725"/>
            <a:ext cx="5677944" cy="49720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5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261" y="320748"/>
            <a:ext cx="10831608" cy="6549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63" y="1228725"/>
            <a:ext cx="11534775" cy="4972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904834" y="6545262"/>
            <a:ext cx="297833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F5B70F39-3BA5-41DB-94FE-5B2C294E2A29}" type="slidenum">
              <a:rPr lang="en-ZA" sz="1000" smtClean="0"/>
              <a:t>‹#›</a:t>
            </a:fld>
            <a:endParaRPr lang="en-ZA" sz="1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3D1548-1655-4898-B0C0-C431B99482C7}"/>
              </a:ext>
            </a:extLst>
          </p:cNvPr>
          <p:cNvSpPr/>
          <p:nvPr userDrawn="1"/>
        </p:nvSpPr>
        <p:spPr>
          <a:xfrm>
            <a:off x="-1118278" y="97770"/>
            <a:ext cx="1037792" cy="156951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825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233849-E8E9-4131-9CE3-96AE77DDDC0F}"/>
              </a:ext>
            </a:extLst>
          </p:cNvPr>
          <p:cNvSpPr/>
          <p:nvPr userDrawn="1"/>
        </p:nvSpPr>
        <p:spPr>
          <a:xfrm>
            <a:off x="-1118278" y="297721"/>
            <a:ext cx="1037792" cy="156951"/>
          </a:xfrm>
          <a:prstGeom prst="rect">
            <a:avLst/>
          </a:prstGeom>
          <a:solidFill>
            <a:srgbClr val="BA8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825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8515A8-88BF-46EC-9A1D-14574F6DC895}"/>
              </a:ext>
            </a:extLst>
          </p:cNvPr>
          <p:cNvSpPr/>
          <p:nvPr userDrawn="1"/>
        </p:nvSpPr>
        <p:spPr>
          <a:xfrm>
            <a:off x="-1118278" y="497673"/>
            <a:ext cx="1037792" cy="156951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825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D2E72D-2555-41A1-B80D-ECFC50212B1A}"/>
              </a:ext>
            </a:extLst>
          </p:cNvPr>
          <p:cNvSpPr/>
          <p:nvPr userDrawn="1"/>
        </p:nvSpPr>
        <p:spPr>
          <a:xfrm>
            <a:off x="0" y="-410461"/>
            <a:ext cx="1076632" cy="346587"/>
          </a:xfrm>
          <a:prstGeom prst="rect">
            <a:avLst/>
          </a:prstGeom>
          <a:gradFill flip="none" rotWithShape="1">
            <a:gsLst>
              <a:gs pos="0">
                <a:srgbClr val="3371B2"/>
              </a:gs>
              <a:gs pos="50000">
                <a:srgbClr val="64A2D8"/>
              </a:gs>
              <a:gs pos="100000">
                <a:srgbClr val="9DC9EB"/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8ED4A0-5886-4587-AF69-94D03B480487}"/>
              </a:ext>
            </a:extLst>
          </p:cNvPr>
          <p:cNvSpPr/>
          <p:nvPr userDrawn="1"/>
        </p:nvSpPr>
        <p:spPr>
          <a:xfrm>
            <a:off x="1133168" y="-412921"/>
            <a:ext cx="1076632" cy="346587"/>
          </a:xfrm>
          <a:prstGeom prst="rect">
            <a:avLst/>
          </a:prstGeom>
          <a:gradFill>
            <a:gsLst>
              <a:gs pos="0">
                <a:srgbClr val="B1623D"/>
              </a:gs>
              <a:gs pos="50000">
                <a:srgbClr val="DE823E"/>
              </a:gs>
              <a:gs pos="100000">
                <a:srgbClr val="EE9850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Bronze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78A1DB-E09A-4ECA-8B64-3F60F9970526}"/>
              </a:ext>
            </a:extLst>
          </p:cNvPr>
          <p:cNvSpPr/>
          <p:nvPr userDrawn="1"/>
        </p:nvSpPr>
        <p:spPr>
          <a:xfrm>
            <a:off x="2282872" y="-410461"/>
            <a:ext cx="1076632" cy="346587"/>
          </a:xfrm>
          <a:prstGeom prst="rect">
            <a:avLst/>
          </a:prstGeom>
          <a:gradFill>
            <a:gsLst>
              <a:gs pos="0">
                <a:srgbClr val="7E8083"/>
              </a:gs>
              <a:gs pos="50000">
                <a:srgbClr val="BCBEC0"/>
              </a:gs>
              <a:gs pos="100000">
                <a:srgbClr val="DEDFE0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Silver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12CEF2-E96C-415A-B7CB-70C7EEBCCA09}"/>
              </a:ext>
            </a:extLst>
          </p:cNvPr>
          <p:cNvSpPr/>
          <p:nvPr userDrawn="1"/>
        </p:nvSpPr>
        <p:spPr>
          <a:xfrm>
            <a:off x="3432576" y="-412921"/>
            <a:ext cx="1076632" cy="346587"/>
          </a:xfrm>
          <a:prstGeom prst="rect">
            <a:avLst/>
          </a:prstGeom>
          <a:gradFill>
            <a:gsLst>
              <a:gs pos="0">
                <a:srgbClr val="BD8C2E"/>
              </a:gs>
              <a:gs pos="50000">
                <a:srgbClr val="E3B62C"/>
              </a:gs>
              <a:gs pos="100000">
                <a:srgbClr val="F7DA4C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Gold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22E8A6-8A67-4300-BC4F-3D039E591D27}"/>
              </a:ext>
            </a:extLst>
          </p:cNvPr>
          <p:cNvSpPr/>
          <p:nvPr userDrawn="1"/>
        </p:nvSpPr>
        <p:spPr>
          <a:xfrm>
            <a:off x="6310300" y="-412921"/>
            <a:ext cx="1076632" cy="346587"/>
          </a:xfrm>
          <a:prstGeom prst="rect">
            <a:avLst/>
          </a:prstGeom>
          <a:gradFill>
            <a:gsLst>
              <a:gs pos="0">
                <a:srgbClr val="F15A22"/>
              </a:gs>
              <a:gs pos="100000">
                <a:srgbClr val="F58220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Vitality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56F85A-E89A-4129-9933-FA495A4EE0B8}"/>
              </a:ext>
            </a:extLst>
          </p:cNvPr>
          <p:cNvSpPr/>
          <p:nvPr userDrawn="1"/>
        </p:nvSpPr>
        <p:spPr>
          <a:xfrm>
            <a:off x="7460004" y="-412921"/>
            <a:ext cx="1076632" cy="346587"/>
          </a:xfrm>
          <a:prstGeom prst="rect">
            <a:avLst/>
          </a:prstGeom>
          <a:gradFill>
            <a:gsLst>
              <a:gs pos="50000">
                <a:srgbClr val="764EA0"/>
              </a:gs>
              <a:gs pos="0">
                <a:srgbClr val="52B4B5"/>
              </a:gs>
              <a:gs pos="100000">
                <a:srgbClr val="E55694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Bank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170FFC-B996-44D1-8CB5-FF3DFE93EE05}"/>
              </a:ext>
            </a:extLst>
          </p:cNvPr>
          <p:cNvSpPr/>
          <p:nvPr userDrawn="1"/>
        </p:nvSpPr>
        <p:spPr>
          <a:xfrm>
            <a:off x="4565744" y="-403950"/>
            <a:ext cx="1017319" cy="327493"/>
          </a:xfrm>
          <a:prstGeom prst="rect">
            <a:avLst/>
          </a:prstGeom>
          <a:gradFill>
            <a:gsLst>
              <a:gs pos="100000">
                <a:srgbClr val="C5AFC9"/>
              </a:gs>
              <a:gs pos="50000">
                <a:srgbClr val="DFD0E0"/>
              </a:gs>
              <a:gs pos="0">
                <a:srgbClr val="B7C3D6"/>
              </a:gs>
            </a:gsLst>
            <a:lin ang="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Diamond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6A1AAE-BCC0-479A-A5B3-AC98519C895F}"/>
              </a:ext>
            </a:extLst>
          </p:cNvPr>
          <p:cNvGrpSpPr/>
          <p:nvPr userDrawn="1"/>
        </p:nvGrpSpPr>
        <p:grpSpPr>
          <a:xfrm>
            <a:off x="-1118278" y="975742"/>
            <a:ext cx="1037792" cy="3227404"/>
            <a:chOff x="-1408913" y="226273"/>
            <a:chExt cx="1334406" cy="36158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06D30C0-F171-425C-89AB-515DE89E313B}"/>
                </a:ext>
              </a:extLst>
            </p:cNvPr>
            <p:cNvSpPr/>
            <p:nvPr userDrawn="1"/>
          </p:nvSpPr>
          <p:spPr>
            <a:xfrm>
              <a:off x="-1382016" y="226273"/>
              <a:ext cx="1307509" cy="231208"/>
            </a:xfrm>
            <a:prstGeom prst="rect">
              <a:avLst/>
            </a:prstGeom>
            <a:solidFill>
              <a:srgbClr val="FCB8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0C53B5-2854-4CAD-9A37-931AC45A73A3}"/>
                </a:ext>
              </a:extLst>
            </p:cNvPr>
            <p:cNvSpPr/>
            <p:nvPr userDrawn="1"/>
          </p:nvSpPr>
          <p:spPr>
            <a:xfrm>
              <a:off x="-1408913" y="3348245"/>
              <a:ext cx="1307509" cy="231208"/>
            </a:xfrm>
            <a:prstGeom prst="rect">
              <a:avLst/>
            </a:prstGeom>
            <a:solidFill>
              <a:srgbClr val="F15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Vitality Orange</a:t>
              </a:r>
              <a:endParaRPr lang="en-ZA" sz="8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614669C-70F0-4773-BA33-9A0F670709A1}"/>
                </a:ext>
              </a:extLst>
            </p:cNvPr>
            <p:cNvSpPr/>
            <p:nvPr userDrawn="1"/>
          </p:nvSpPr>
          <p:spPr>
            <a:xfrm>
              <a:off x="-1382016" y="523678"/>
              <a:ext cx="1307509" cy="231208"/>
            </a:xfrm>
            <a:prstGeom prst="rect">
              <a:avLst/>
            </a:prstGeom>
            <a:solidFill>
              <a:srgbClr val="F00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5D9168-87C6-44A1-BB39-143AF2575C50}"/>
                </a:ext>
              </a:extLst>
            </p:cNvPr>
            <p:cNvSpPr/>
            <p:nvPr userDrawn="1"/>
          </p:nvSpPr>
          <p:spPr>
            <a:xfrm>
              <a:off x="-1408913" y="3610957"/>
              <a:ext cx="1307509" cy="231208"/>
            </a:xfrm>
            <a:prstGeom prst="rect">
              <a:avLst/>
            </a:prstGeom>
            <a:solidFill>
              <a:srgbClr val="F81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Vitality Pink</a:t>
              </a:r>
              <a:endParaRPr lang="en-ZA" sz="8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7E809E-4091-4C76-8286-F00AF07A42EB}"/>
                </a:ext>
              </a:extLst>
            </p:cNvPr>
            <p:cNvSpPr/>
            <p:nvPr userDrawn="1"/>
          </p:nvSpPr>
          <p:spPr>
            <a:xfrm>
              <a:off x="-1382016" y="2308107"/>
              <a:ext cx="1307509" cy="231208"/>
            </a:xfrm>
            <a:prstGeom prst="rect">
              <a:avLst/>
            </a:prstGeom>
            <a:solidFill>
              <a:srgbClr val="3D4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C4160D-E261-41B6-BDBA-E5250C18E451}"/>
                </a:ext>
              </a:extLst>
            </p:cNvPr>
            <p:cNvSpPr/>
            <p:nvPr userDrawn="1"/>
          </p:nvSpPr>
          <p:spPr>
            <a:xfrm>
              <a:off x="-1382016" y="2605512"/>
              <a:ext cx="1307509" cy="231208"/>
            </a:xfrm>
            <a:prstGeom prst="rect">
              <a:avLst/>
            </a:prstGeom>
            <a:solidFill>
              <a:srgbClr val="820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0681917-A4AD-4633-97DF-F6D857B2BBAE}"/>
                </a:ext>
              </a:extLst>
            </p:cNvPr>
            <p:cNvSpPr/>
            <p:nvPr userDrawn="1"/>
          </p:nvSpPr>
          <p:spPr>
            <a:xfrm>
              <a:off x="-1382016" y="821083"/>
              <a:ext cx="1307509" cy="231208"/>
            </a:xfrm>
            <a:prstGeom prst="rect">
              <a:avLst/>
            </a:prstGeom>
            <a:solidFill>
              <a:srgbClr val="AAD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567A82-7AE3-41F5-906C-62BD2E386BA2}"/>
                </a:ext>
              </a:extLst>
            </p:cNvPr>
            <p:cNvSpPr/>
            <p:nvPr userDrawn="1"/>
          </p:nvSpPr>
          <p:spPr>
            <a:xfrm>
              <a:off x="-1382016" y="2902916"/>
              <a:ext cx="1307509" cy="231208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A9C3DE8-2F86-4FB7-ACBA-DB97011AE696}"/>
                </a:ext>
              </a:extLst>
            </p:cNvPr>
            <p:cNvSpPr/>
            <p:nvPr userDrawn="1"/>
          </p:nvSpPr>
          <p:spPr>
            <a:xfrm>
              <a:off x="-1382016" y="2010702"/>
              <a:ext cx="1307509" cy="231208"/>
            </a:xfrm>
            <a:prstGeom prst="rect">
              <a:avLst/>
            </a:prstGeom>
            <a:solidFill>
              <a:srgbClr val="944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E07445-7251-4EBE-A503-9A4881016AC2}"/>
                </a:ext>
              </a:extLst>
            </p:cNvPr>
            <p:cNvSpPr/>
            <p:nvPr userDrawn="1"/>
          </p:nvSpPr>
          <p:spPr>
            <a:xfrm>
              <a:off x="-1382016" y="1713297"/>
              <a:ext cx="1307509" cy="231208"/>
            </a:xfrm>
            <a:prstGeom prst="rect">
              <a:avLst/>
            </a:prstGeom>
            <a:solidFill>
              <a:srgbClr val="00A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2AB436-A664-4674-894A-86796174AE3B}"/>
                </a:ext>
              </a:extLst>
            </p:cNvPr>
            <p:cNvSpPr/>
            <p:nvPr userDrawn="1"/>
          </p:nvSpPr>
          <p:spPr>
            <a:xfrm>
              <a:off x="-1382016" y="1118488"/>
              <a:ext cx="1307509" cy="231208"/>
            </a:xfrm>
            <a:prstGeom prst="rect">
              <a:avLst/>
            </a:prstGeom>
            <a:solidFill>
              <a:srgbClr val="1EB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9D6F0D-A041-4C51-8147-59A1AC1EA5B0}"/>
                </a:ext>
              </a:extLst>
            </p:cNvPr>
            <p:cNvSpPr/>
            <p:nvPr userDrawn="1"/>
          </p:nvSpPr>
          <p:spPr>
            <a:xfrm>
              <a:off x="-1382016" y="1415893"/>
              <a:ext cx="1307509" cy="231208"/>
            </a:xfrm>
            <a:prstGeom prst="rect">
              <a:avLst/>
            </a:prstGeom>
            <a:solidFill>
              <a:srgbClr val="00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39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19CBD7-7A92-45B8-A53C-A595C9404623}"/>
              </a:ext>
            </a:extLst>
          </p:cNvPr>
          <p:cNvGrpSpPr/>
          <p:nvPr userDrawn="1"/>
        </p:nvGrpSpPr>
        <p:grpSpPr>
          <a:xfrm>
            <a:off x="-1118278" y="4534777"/>
            <a:ext cx="1016874" cy="686805"/>
            <a:chOff x="-1118278" y="5589688"/>
            <a:chExt cx="1016874" cy="68680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35F3C93-08BC-4201-89B9-5529BA3E66A4}"/>
                </a:ext>
              </a:extLst>
            </p:cNvPr>
            <p:cNvSpPr/>
            <p:nvPr userDrawn="1"/>
          </p:nvSpPr>
          <p:spPr>
            <a:xfrm>
              <a:off x="-1118278" y="5589688"/>
              <a:ext cx="1016874" cy="206367"/>
            </a:xfrm>
            <a:prstGeom prst="rect">
              <a:avLst/>
            </a:prstGeom>
            <a:solidFill>
              <a:srgbClr val="52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/>
                <a:t>Bank Aqua marine</a:t>
              </a:r>
              <a:endParaRPr lang="en-ZA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C287ABB-2EA2-4811-83F2-7E26C1ECD4C6}"/>
                </a:ext>
              </a:extLst>
            </p:cNvPr>
            <p:cNvSpPr/>
            <p:nvPr userDrawn="1"/>
          </p:nvSpPr>
          <p:spPr>
            <a:xfrm>
              <a:off x="-1118278" y="5824174"/>
              <a:ext cx="1016874" cy="206367"/>
            </a:xfrm>
            <a:prstGeom prst="rect">
              <a:avLst/>
            </a:prstGeom>
            <a:solidFill>
              <a:srgbClr val="764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/>
                <a:t>Bank Ultraviolet</a:t>
              </a:r>
              <a:endParaRPr lang="en-ZA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1A9043-3765-46B8-9040-D76DE9CB0811}"/>
                </a:ext>
              </a:extLst>
            </p:cNvPr>
            <p:cNvSpPr/>
            <p:nvPr userDrawn="1"/>
          </p:nvSpPr>
          <p:spPr>
            <a:xfrm>
              <a:off x="-1118278" y="6070126"/>
              <a:ext cx="1016874" cy="206367"/>
            </a:xfrm>
            <a:prstGeom prst="rect">
              <a:avLst/>
            </a:prstGeom>
            <a:solidFill>
              <a:srgbClr val="E55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/>
                <a:t>Bank Pink</a:t>
              </a:r>
              <a:endParaRPr lang="en-ZA" sz="700"/>
            </a:p>
          </p:txBody>
        </p:sp>
      </p:grpSp>
      <p:sp>
        <p:nvSpPr>
          <p:cNvPr id="60" name="Freeform 5">
            <a:extLst>
              <a:ext uri="{FF2B5EF4-FFF2-40B4-BE49-F238E27FC236}">
                <a16:creationId xmlns:a16="http://schemas.microsoft.com/office/drawing/2014/main" id="{BA767B83-0AB0-46B0-A0AD-8DB49323E8B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04860" y="422911"/>
            <a:ext cx="398698" cy="403152"/>
          </a:xfrm>
          <a:custGeom>
            <a:avLst/>
            <a:gdLst>
              <a:gd name="T0" fmla="*/ 7 w 215"/>
              <a:gd name="T1" fmla="*/ 108 h 216"/>
              <a:gd name="T2" fmla="*/ 107 w 215"/>
              <a:gd name="T3" fmla="*/ 208 h 216"/>
              <a:gd name="T4" fmla="*/ 207 w 215"/>
              <a:gd name="T5" fmla="*/ 108 h 216"/>
              <a:gd name="T6" fmla="*/ 107 w 215"/>
              <a:gd name="T7" fmla="*/ 7 h 216"/>
              <a:gd name="T8" fmla="*/ 7 w 215"/>
              <a:gd name="T9" fmla="*/ 108 h 216"/>
              <a:gd name="T10" fmla="*/ 0 w 215"/>
              <a:gd name="T11" fmla="*/ 108 h 216"/>
              <a:gd name="T12" fmla="*/ 107 w 215"/>
              <a:gd name="T13" fmla="*/ 0 h 216"/>
              <a:gd name="T14" fmla="*/ 215 w 215"/>
              <a:gd name="T15" fmla="*/ 108 h 216"/>
              <a:gd name="T16" fmla="*/ 107 w 215"/>
              <a:gd name="T17" fmla="*/ 216 h 216"/>
              <a:gd name="T18" fmla="*/ 0 w 215"/>
              <a:gd name="T19" fmla="*/ 108 h 216"/>
              <a:gd name="T20" fmla="*/ 13 w 215"/>
              <a:gd name="T21" fmla="*/ 108 h 216"/>
              <a:gd name="T22" fmla="*/ 107 w 215"/>
              <a:gd name="T23" fmla="*/ 13 h 216"/>
              <a:gd name="T24" fmla="*/ 202 w 215"/>
              <a:gd name="T25" fmla="*/ 108 h 216"/>
              <a:gd name="T26" fmla="*/ 107 w 215"/>
              <a:gd name="T27" fmla="*/ 203 h 216"/>
              <a:gd name="T28" fmla="*/ 13 w 215"/>
              <a:gd name="T29" fmla="*/ 108 h 216"/>
              <a:gd name="T30" fmla="*/ 43 w 215"/>
              <a:gd name="T31" fmla="*/ 92 h 216"/>
              <a:gd name="T32" fmla="*/ 31 w 215"/>
              <a:gd name="T33" fmla="*/ 108 h 216"/>
              <a:gd name="T34" fmla="*/ 108 w 215"/>
              <a:gd name="T35" fmla="*/ 184 h 216"/>
              <a:gd name="T36" fmla="*/ 184 w 215"/>
              <a:gd name="T37" fmla="*/ 108 h 216"/>
              <a:gd name="T38" fmla="*/ 173 w 215"/>
              <a:gd name="T39" fmla="*/ 93 h 216"/>
              <a:gd name="T40" fmla="*/ 108 w 215"/>
              <a:gd name="T41" fmla="*/ 160 h 216"/>
              <a:gd name="T42" fmla="*/ 43 w 215"/>
              <a:gd name="T43" fmla="*/ 92 h 216"/>
              <a:gd name="T44" fmla="*/ 89 w 215"/>
              <a:gd name="T45" fmla="*/ 46 h 216"/>
              <a:gd name="T46" fmla="*/ 108 w 215"/>
              <a:gd name="T47" fmla="*/ 62 h 216"/>
              <a:gd name="T48" fmla="*/ 127 w 215"/>
              <a:gd name="T49" fmla="*/ 46 h 216"/>
              <a:gd name="T50" fmla="*/ 108 w 215"/>
              <a:gd name="T51" fmla="*/ 31 h 216"/>
              <a:gd name="T52" fmla="*/ 89 w 215"/>
              <a:gd name="T53" fmla="*/ 46 h 216"/>
              <a:gd name="T54" fmla="*/ 72 w 215"/>
              <a:gd name="T55" fmla="*/ 60 h 216"/>
              <a:gd name="T56" fmla="*/ 57 w 215"/>
              <a:gd name="T57" fmla="*/ 76 h 216"/>
              <a:gd name="T58" fmla="*/ 108 w 215"/>
              <a:gd name="T59" fmla="*/ 129 h 216"/>
              <a:gd name="T60" fmla="*/ 159 w 215"/>
              <a:gd name="T61" fmla="*/ 76 h 216"/>
              <a:gd name="T62" fmla="*/ 143 w 215"/>
              <a:gd name="T63" fmla="*/ 60 h 216"/>
              <a:gd name="T64" fmla="*/ 108 w 215"/>
              <a:gd name="T65" fmla="*/ 94 h 216"/>
              <a:gd name="T66" fmla="*/ 72 w 215"/>
              <a:gd name="T67" fmla="*/ 6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5" h="216">
                <a:moveTo>
                  <a:pt x="7" y="108"/>
                </a:moveTo>
                <a:cubicBezTo>
                  <a:pt x="7" y="163"/>
                  <a:pt x="52" y="208"/>
                  <a:pt x="107" y="208"/>
                </a:cubicBezTo>
                <a:cubicBezTo>
                  <a:pt x="162" y="208"/>
                  <a:pt x="207" y="163"/>
                  <a:pt x="207" y="108"/>
                </a:cubicBezTo>
                <a:cubicBezTo>
                  <a:pt x="207" y="52"/>
                  <a:pt x="162" y="7"/>
                  <a:pt x="107" y="7"/>
                </a:cubicBezTo>
                <a:cubicBezTo>
                  <a:pt x="52" y="7"/>
                  <a:pt x="7" y="52"/>
                  <a:pt x="7" y="108"/>
                </a:cubicBezTo>
                <a:moveTo>
                  <a:pt x="0" y="108"/>
                </a:moveTo>
                <a:cubicBezTo>
                  <a:pt x="0" y="48"/>
                  <a:pt x="48" y="0"/>
                  <a:pt x="107" y="0"/>
                </a:cubicBezTo>
                <a:cubicBezTo>
                  <a:pt x="167" y="0"/>
                  <a:pt x="215" y="48"/>
                  <a:pt x="215" y="108"/>
                </a:cubicBezTo>
                <a:cubicBezTo>
                  <a:pt x="215" y="167"/>
                  <a:pt x="167" y="216"/>
                  <a:pt x="107" y="216"/>
                </a:cubicBezTo>
                <a:cubicBezTo>
                  <a:pt x="48" y="216"/>
                  <a:pt x="0" y="167"/>
                  <a:pt x="0" y="108"/>
                </a:cubicBezTo>
                <a:moveTo>
                  <a:pt x="13" y="108"/>
                </a:moveTo>
                <a:cubicBezTo>
                  <a:pt x="13" y="57"/>
                  <a:pt x="56" y="13"/>
                  <a:pt x="107" y="13"/>
                </a:cubicBezTo>
                <a:cubicBezTo>
                  <a:pt x="159" y="13"/>
                  <a:pt x="202" y="57"/>
                  <a:pt x="202" y="108"/>
                </a:cubicBezTo>
                <a:cubicBezTo>
                  <a:pt x="202" y="159"/>
                  <a:pt x="159" y="203"/>
                  <a:pt x="107" y="203"/>
                </a:cubicBezTo>
                <a:cubicBezTo>
                  <a:pt x="56" y="203"/>
                  <a:pt x="13" y="159"/>
                  <a:pt x="13" y="108"/>
                </a:cubicBezTo>
                <a:moveTo>
                  <a:pt x="43" y="92"/>
                </a:moveTo>
                <a:cubicBezTo>
                  <a:pt x="39" y="97"/>
                  <a:pt x="35" y="103"/>
                  <a:pt x="31" y="108"/>
                </a:cubicBezTo>
                <a:cubicBezTo>
                  <a:pt x="52" y="137"/>
                  <a:pt x="78" y="163"/>
                  <a:pt x="108" y="184"/>
                </a:cubicBezTo>
                <a:cubicBezTo>
                  <a:pt x="137" y="163"/>
                  <a:pt x="163" y="137"/>
                  <a:pt x="184" y="108"/>
                </a:cubicBezTo>
                <a:cubicBezTo>
                  <a:pt x="181" y="103"/>
                  <a:pt x="177" y="98"/>
                  <a:pt x="173" y="93"/>
                </a:cubicBezTo>
                <a:cubicBezTo>
                  <a:pt x="153" y="117"/>
                  <a:pt x="131" y="139"/>
                  <a:pt x="108" y="160"/>
                </a:cubicBezTo>
                <a:cubicBezTo>
                  <a:pt x="84" y="139"/>
                  <a:pt x="62" y="117"/>
                  <a:pt x="43" y="92"/>
                </a:cubicBezTo>
                <a:moveTo>
                  <a:pt x="89" y="46"/>
                </a:moveTo>
                <a:cubicBezTo>
                  <a:pt x="95" y="51"/>
                  <a:pt x="102" y="57"/>
                  <a:pt x="108" y="62"/>
                </a:cubicBezTo>
                <a:cubicBezTo>
                  <a:pt x="114" y="57"/>
                  <a:pt x="120" y="51"/>
                  <a:pt x="127" y="46"/>
                </a:cubicBezTo>
                <a:cubicBezTo>
                  <a:pt x="121" y="40"/>
                  <a:pt x="114" y="36"/>
                  <a:pt x="108" y="31"/>
                </a:cubicBezTo>
                <a:cubicBezTo>
                  <a:pt x="101" y="36"/>
                  <a:pt x="95" y="40"/>
                  <a:pt x="89" y="46"/>
                </a:cubicBezTo>
                <a:moveTo>
                  <a:pt x="72" y="60"/>
                </a:moveTo>
                <a:cubicBezTo>
                  <a:pt x="67" y="65"/>
                  <a:pt x="62" y="71"/>
                  <a:pt x="57" y="76"/>
                </a:cubicBezTo>
                <a:cubicBezTo>
                  <a:pt x="73" y="94"/>
                  <a:pt x="90" y="112"/>
                  <a:pt x="108" y="129"/>
                </a:cubicBezTo>
                <a:cubicBezTo>
                  <a:pt x="125" y="112"/>
                  <a:pt x="142" y="94"/>
                  <a:pt x="159" y="76"/>
                </a:cubicBezTo>
                <a:cubicBezTo>
                  <a:pt x="154" y="71"/>
                  <a:pt x="149" y="65"/>
                  <a:pt x="143" y="60"/>
                </a:cubicBezTo>
                <a:cubicBezTo>
                  <a:pt x="131" y="72"/>
                  <a:pt x="119" y="83"/>
                  <a:pt x="108" y="94"/>
                </a:cubicBezTo>
                <a:cubicBezTo>
                  <a:pt x="96" y="83"/>
                  <a:pt x="84" y="71"/>
                  <a:pt x="72" y="6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3C0718-0D1F-4E04-9DE1-1F115C494B53}"/>
              </a:ext>
            </a:extLst>
          </p:cNvPr>
          <p:cNvSpPr/>
          <p:nvPr userDrawn="1"/>
        </p:nvSpPr>
        <p:spPr>
          <a:xfrm>
            <a:off x="642000" y="6764400"/>
            <a:ext cx="10908000" cy="93600"/>
          </a:xfrm>
          <a:prstGeom prst="rect">
            <a:avLst/>
          </a:prstGeom>
          <a:gradFill flip="none" rotWithShape="1">
            <a:gsLst>
              <a:gs pos="0">
                <a:srgbClr val="00D6FF"/>
              </a:gs>
              <a:gs pos="100000">
                <a:srgbClr val="3D45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9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9" r:id="rId4"/>
    <p:sldLayoutId id="2147483665" r:id="rId5"/>
    <p:sldLayoutId id="2147483664" r:id="rId6"/>
    <p:sldLayoutId id="2147483654" r:id="rId7"/>
    <p:sldLayoutId id="2147483670" r:id="rId8"/>
    <p:sldLayoutId id="2147483655" r:id="rId9"/>
    <p:sldLayoutId id="2147483656" r:id="rId10"/>
    <p:sldLayoutId id="2147483658" r:id="rId11"/>
    <p:sldLayoutId id="2147483657" r:id="rId12"/>
    <p:sldLayoutId id="2147483661" r:id="rId13"/>
    <p:sldLayoutId id="2147483659" r:id="rId14"/>
    <p:sldLayoutId id="2147483660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Open Sans Light" panose="020B03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7" userDrawn="1">
          <p15:clr>
            <a:srgbClr val="F26B43"/>
          </p15:clr>
        </p15:guide>
        <p15:guide id="2" pos="203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3917" userDrawn="1">
          <p15:clr>
            <a:srgbClr val="F26B43"/>
          </p15:clr>
        </p15:guide>
        <p15:guide id="5" orient="horz" pos="774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727" userDrawn="1">
          <p15:clr>
            <a:srgbClr val="F26B43"/>
          </p15:clr>
        </p15:guide>
        <p15:guide id="8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pia.co.za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www.youtube.com/watch?v=2_sHUlKQNA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Qjr-t0hyIQY" TargetMode="External"/><Relationship Id="rId5" Type="http://schemas.openxmlformats.org/officeDocument/2006/relationships/hyperlink" Target="https://www.youtube.com/watch?v=4RAoL1DDDuk" TargetMode="External"/><Relationship Id="rId10" Type="http://schemas.openxmlformats.org/officeDocument/2006/relationships/hyperlink" Target="https://www.popiact-compliance.co.za/popia-information/4-popia-implementation-actions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s://www.lexisnexis.co.za/lexis-digest/legal/d-day-for-popi-act-compliance-looming/checkli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F339570-109B-4B4B-8D19-BE96860BE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tabLst>
                <a:tab pos="2605088" algn="l"/>
              </a:tabLst>
            </a:pPr>
            <a:r>
              <a:rPr lang="en-US" sz="1600" b="1" dirty="0">
                <a:solidFill>
                  <a:srgbClr val="3D45E0"/>
                </a:solidFill>
              </a:rPr>
              <a:t>Presenters and panel members</a:t>
            </a:r>
          </a:p>
          <a:p>
            <a:pPr>
              <a:tabLst>
                <a:tab pos="2605088" algn="l"/>
              </a:tabLst>
            </a:pPr>
            <a:r>
              <a:rPr lang="en-ZA" dirty="0"/>
              <a:t>Pieter van der Walt	</a:t>
            </a:r>
            <a:r>
              <a:rPr lang="en-ZA" dirty="0" err="1"/>
              <a:t>Carlia</a:t>
            </a:r>
            <a:r>
              <a:rPr lang="en-ZA" dirty="0"/>
              <a:t> van der Merwe</a:t>
            </a:r>
          </a:p>
          <a:p>
            <a:pPr>
              <a:tabLst>
                <a:tab pos="2605088" algn="l"/>
              </a:tabLst>
            </a:pPr>
            <a:r>
              <a:rPr lang="en-ZA" dirty="0" err="1"/>
              <a:t>Dirontsho</a:t>
            </a:r>
            <a:r>
              <a:rPr lang="en-ZA" dirty="0"/>
              <a:t> </a:t>
            </a:r>
            <a:r>
              <a:rPr lang="en-ZA" dirty="0" err="1"/>
              <a:t>Mohale</a:t>
            </a:r>
            <a:r>
              <a:rPr lang="en-ZA" dirty="0"/>
              <a:t>	Clinton Ricardo Williams</a:t>
            </a:r>
          </a:p>
          <a:p>
            <a:pPr>
              <a:tabLst>
                <a:tab pos="2605088" algn="l"/>
              </a:tabLst>
            </a:pPr>
            <a:r>
              <a:rPr lang="en-ZA" dirty="0" err="1"/>
              <a:t>Kezia</a:t>
            </a:r>
            <a:r>
              <a:rPr lang="en-ZA" dirty="0"/>
              <a:t> Talbot	Verena </a:t>
            </a:r>
            <a:r>
              <a:rPr lang="en-ZA" dirty="0" err="1"/>
              <a:t>Altendorfer</a:t>
            </a: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/>
              <a:t>PRIVACY | WHAT IS CHANGING?</a:t>
            </a:r>
          </a:p>
        </p:txBody>
      </p:sp>
    </p:spTree>
    <p:extLst>
      <p:ext uri="{BB962C8B-B14F-4D97-AF65-F5344CB8AC3E}">
        <p14:creationId xmlns:p14="http://schemas.microsoft.com/office/powerpoint/2010/main" val="7444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493D-91E1-4DEE-B052-068E7E8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132000"/>
          <a:lstStyle/>
          <a:p>
            <a:r>
              <a:rPr lang="en-US"/>
              <a:t>Changes in how we </a:t>
            </a:r>
            <a:r>
              <a:rPr lang="en-US" b="1">
                <a:solidFill>
                  <a:srgbClr val="00A0D2"/>
                </a:solidFill>
              </a:rPr>
              <a:t>acquire</a:t>
            </a:r>
            <a:r>
              <a:rPr lang="en-US"/>
              <a:t>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5CD8C-D876-48BC-99CE-2AAF4B1C9501}"/>
              </a:ext>
            </a:extLst>
          </p:cNvPr>
          <p:cNvGrpSpPr/>
          <p:nvPr/>
        </p:nvGrpSpPr>
        <p:grpSpPr>
          <a:xfrm>
            <a:off x="347578" y="259372"/>
            <a:ext cx="3008364" cy="477981"/>
            <a:chOff x="1174467" y="856596"/>
            <a:chExt cx="9589646" cy="1523640"/>
          </a:xfrm>
        </p:grpSpPr>
        <p:sp>
          <p:nvSpPr>
            <p:cNvPr id="14" name="Graphic 43">
              <a:extLst>
                <a:ext uri="{FF2B5EF4-FFF2-40B4-BE49-F238E27FC236}">
                  <a16:creationId xmlns:a16="http://schemas.microsoft.com/office/drawing/2014/main" id="{C1DF4FB3-96D0-42A6-A4E3-3F73DFAB0BFD}"/>
                </a:ext>
              </a:extLst>
            </p:cNvPr>
            <p:cNvSpPr/>
            <p:nvPr/>
          </p:nvSpPr>
          <p:spPr>
            <a:xfrm>
              <a:off x="7857796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Maintain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Graphic 42">
              <a:extLst>
                <a:ext uri="{FF2B5EF4-FFF2-40B4-BE49-F238E27FC236}">
                  <a16:creationId xmlns:a16="http://schemas.microsoft.com/office/drawing/2014/main" id="{B01DF5D6-B346-46C6-8DB7-6ACFBECDE32E}"/>
                </a:ext>
              </a:extLst>
            </p:cNvPr>
            <p:cNvSpPr/>
            <p:nvPr/>
          </p:nvSpPr>
          <p:spPr>
            <a:xfrm>
              <a:off x="5630019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Share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Graphic 41">
              <a:extLst>
                <a:ext uri="{FF2B5EF4-FFF2-40B4-BE49-F238E27FC236}">
                  <a16:creationId xmlns:a16="http://schemas.microsoft.com/office/drawing/2014/main" id="{17452A43-1CA1-4ACF-AB80-5266D69412A9}"/>
                </a:ext>
              </a:extLst>
            </p:cNvPr>
            <p:cNvSpPr/>
            <p:nvPr/>
          </p:nvSpPr>
          <p:spPr>
            <a:xfrm>
              <a:off x="3402243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Use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83AE4848-19B2-4786-B402-6B8023503C40}"/>
                </a:ext>
              </a:extLst>
            </p:cNvPr>
            <p:cNvSpPr/>
            <p:nvPr/>
          </p:nvSpPr>
          <p:spPr>
            <a:xfrm>
              <a:off x="1174467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5B6B7"/>
                </a:gs>
                <a:gs pos="100000">
                  <a:srgbClr val="87888A"/>
                </a:gs>
              </a:gsLst>
              <a:lin ang="0" scaled="1"/>
              <a:tileRect/>
            </a:gra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Acquire</a:t>
              </a:r>
              <a:endParaRPr lang="en-ZA" sz="9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992F2E-A3C0-4830-AB8F-DAF836EC2213}"/>
              </a:ext>
            </a:extLst>
          </p:cNvPr>
          <p:cNvSpPr txBox="1"/>
          <p:nvPr/>
        </p:nvSpPr>
        <p:spPr>
          <a:xfrm>
            <a:off x="347578" y="1995728"/>
            <a:ext cx="11521819" cy="65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POPIA requires that leads must be acquired from leads providers that follows the proper process in obtaining the information.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E9EC43-348F-4813-82B5-453A875E0F12}"/>
              </a:ext>
            </a:extLst>
          </p:cNvPr>
          <p:cNvSpPr txBox="1"/>
          <p:nvPr/>
        </p:nvSpPr>
        <p:spPr>
          <a:xfrm>
            <a:off x="335219" y="4069321"/>
            <a:ext cx="11521819" cy="215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Who is your leads provider?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subscribe to Direct Marketing Association of South Africa (DMASA)?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contract in place including the obligations of the leads provider in terms of POPIA?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For how long do you rely on the information of a leads list?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86D0EC6-670D-4866-80DB-A0F9F93E77E8}"/>
              </a:ext>
            </a:extLst>
          </p:cNvPr>
          <p:cNvGrpSpPr/>
          <p:nvPr/>
        </p:nvGrpSpPr>
        <p:grpSpPr>
          <a:xfrm>
            <a:off x="349340" y="1228726"/>
            <a:ext cx="5581652" cy="654995"/>
            <a:chOff x="349340" y="1228726"/>
            <a:chExt cx="5581652" cy="6549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86BF3D-1A18-4F43-9B51-DE65473EE74C}"/>
                </a:ext>
              </a:extLst>
            </p:cNvPr>
            <p:cNvGrpSpPr/>
            <p:nvPr/>
          </p:nvGrpSpPr>
          <p:grpSpPr>
            <a:xfrm>
              <a:off x="349340" y="1228726"/>
              <a:ext cx="5581652" cy="654995"/>
              <a:chOff x="3647183" y="1554087"/>
              <a:chExt cx="7685200" cy="9018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00660B0-CA10-4853-8574-6FAFCC0C89D3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5B6B7"/>
                  </a:gs>
                  <a:gs pos="100000">
                    <a:srgbClr val="87888A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LEADS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BA015B2-1DB3-4ADA-B924-B02C38E1B4E4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79" name="Graphic 7">
              <a:extLst>
                <a:ext uri="{FF2B5EF4-FFF2-40B4-BE49-F238E27FC236}">
                  <a16:creationId xmlns:a16="http://schemas.microsoft.com/office/drawing/2014/main" id="{6C7654AC-F732-42CB-A59F-486139C14922}"/>
                </a:ext>
              </a:extLst>
            </p:cNvPr>
            <p:cNvGrpSpPr/>
            <p:nvPr/>
          </p:nvGrpSpPr>
          <p:grpSpPr>
            <a:xfrm>
              <a:off x="496605" y="1420874"/>
              <a:ext cx="366887" cy="270714"/>
              <a:chOff x="496605" y="1420874"/>
              <a:chExt cx="366887" cy="270714"/>
            </a:xfrm>
          </p:grpSpPr>
          <p:grpSp>
            <p:nvGrpSpPr>
              <p:cNvPr id="80" name="Graphic 7">
                <a:extLst>
                  <a:ext uri="{FF2B5EF4-FFF2-40B4-BE49-F238E27FC236}">
                    <a16:creationId xmlns:a16="http://schemas.microsoft.com/office/drawing/2014/main" id="{6C7654AC-F732-42CB-A59F-486139C14922}"/>
                  </a:ext>
                </a:extLst>
              </p:cNvPr>
              <p:cNvGrpSpPr/>
              <p:nvPr/>
            </p:nvGrpSpPr>
            <p:grpSpPr>
              <a:xfrm>
                <a:off x="496605" y="1433403"/>
                <a:ext cx="366871" cy="244702"/>
                <a:chOff x="496605" y="1433403"/>
                <a:chExt cx="366871" cy="244702"/>
              </a:xfrm>
            </p:grpSpPr>
            <p:grpSp>
              <p:nvGrpSpPr>
                <p:cNvPr id="81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611596" y="1481950"/>
                  <a:ext cx="52247" cy="71652"/>
                  <a:chOff x="611596" y="1481950"/>
                  <a:chExt cx="52247" cy="71652"/>
                </a:xfrm>
                <a:solidFill>
                  <a:srgbClr val="FFFFFF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FD5B868-28F4-4BE0-BD00-FEDF14E56181}"/>
                      </a:ext>
                    </a:extLst>
                  </p:cNvPr>
                  <p:cNvSpPr/>
                  <p:nvPr/>
                </p:nvSpPr>
                <p:spPr>
                  <a:xfrm>
                    <a:off x="624840" y="1481950"/>
                    <a:ext cx="25853" cy="25980"/>
                  </a:xfrm>
                  <a:custGeom>
                    <a:avLst/>
                    <a:gdLst>
                      <a:gd name="connsiteX0" fmla="*/ 25853 w 25853"/>
                      <a:gd name="connsiteY0" fmla="*/ 12990 h 25980"/>
                      <a:gd name="connsiteX1" fmla="*/ 12927 w 25853"/>
                      <a:gd name="connsiteY1" fmla="*/ 25980 h 25980"/>
                      <a:gd name="connsiteX2" fmla="*/ 0 w 25853"/>
                      <a:gd name="connsiteY2" fmla="*/ 12990 h 25980"/>
                      <a:gd name="connsiteX3" fmla="*/ 12927 w 25853"/>
                      <a:gd name="connsiteY3" fmla="*/ 0 h 25980"/>
                      <a:gd name="connsiteX4" fmla="*/ 25853 w 25853"/>
                      <a:gd name="connsiteY4" fmla="*/ 12990 h 25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53" h="25980">
                        <a:moveTo>
                          <a:pt x="25853" y="12990"/>
                        </a:moveTo>
                        <a:cubicBezTo>
                          <a:pt x="25853" y="20165"/>
                          <a:pt x="20066" y="25980"/>
                          <a:pt x="12927" y="25980"/>
                        </a:cubicBezTo>
                        <a:cubicBezTo>
                          <a:pt x="5787" y="25980"/>
                          <a:pt x="0" y="20165"/>
                          <a:pt x="0" y="12990"/>
                        </a:cubicBezTo>
                        <a:cubicBezTo>
                          <a:pt x="0" y="5816"/>
                          <a:pt x="5787" y="0"/>
                          <a:pt x="12927" y="0"/>
                        </a:cubicBezTo>
                        <a:cubicBezTo>
                          <a:pt x="20066" y="0"/>
                          <a:pt x="25853" y="5816"/>
                          <a:pt x="25853" y="12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grpSp>
                <p:nvGrpSpPr>
                  <p:cNvPr id="83" name="Graphic 7">
                    <a:extLst>
                      <a:ext uri="{FF2B5EF4-FFF2-40B4-BE49-F238E27FC236}">
                        <a16:creationId xmlns:a16="http://schemas.microsoft.com/office/drawing/2014/main" id="{6C7654AC-F732-42CB-A59F-486139C14922}"/>
                      </a:ext>
                    </a:extLst>
                  </p:cNvPr>
                  <p:cNvGrpSpPr/>
                  <p:nvPr/>
                </p:nvGrpSpPr>
                <p:grpSpPr>
                  <a:xfrm>
                    <a:off x="611596" y="1515378"/>
                    <a:ext cx="52247" cy="38224"/>
                    <a:chOff x="611596" y="1515378"/>
                    <a:chExt cx="52247" cy="38224"/>
                  </a:xfrm>
                  <a:solidFill>
                    <a:srgbClr val="FFFFFF"/>
                  </a:solidFill>
                </p:grpSpPr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33295560-6834-4A11-88FA-B26ABF7A5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596" y="1515378"/>
                      <a:ext cx="52247" cy="37668"/>
                    </a:xfrm>
                    <a:custGeom>
                      <a:avLst/>
                      <a:gdLst>
                        <a:gd name="connsiteX0" fmla="*/ 52247 w 52247"/>
                        <a:gd name="connsiteY0" fmla="*/ 37669 h 37668"/>
                        <a:gd name="connsiteX1" fmla="*/ 52105 w 52247"/>
                        <a:gd name="connsiteY1" fmla="*/ 14419 h 37668"/>
                        <a:gd name="connsiteX2" fmla="*/ 35367 w 52247"/>
                        <a:gd name="connsiteY2" fmla="*/ 79 h 37668"/>
                        <a:gd name="connsiteX3" fmla="*/ 35160 w 52247"/>
                        <a:gd name="connsiteY3" fmla="*/ 79 h 37668"/>
                        <a:gd name="connsiteX4" fmla="*/ 16659 w 52247"/>
                        <a:gd name="connsiteY4" fmla="*/ 0 h 37668"/>
                        <a:gd name="connsiteX5" fmla="*/ 16548 w 52247"/>
                        <a:gd name="connsiteY5" fmla="*/ 0 h 37668"/>
                        <a:gd name="connsiteX6" fmla="*/ 16326 w 52247"/>
                        <a:gd name="connsiteY6" fmla="*/ 0 h 37668"/>
                        <a:gd name="connsiteX7" fmla="*/ 1 w 52247"/>
                        <a:gd name="connsiteY7" fmla="*/ 15817 h 37668"/>
                        <a:gd name="connsiteX8" fmla="*/ 207 w 52247"/>
                        <a:gd name="connsiteY8" fmla="*/ 37669 h 37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247" h="37668">
                          <a:moveTo>
                            <a:pt x="52247" y="37669"/>
                          </a:moveTo>
                          <a:lnTo>
                            <a:pt x="52105" y="14419"/>
                          </a:lnTo>
                          <a:cubicBezTo>
                            <a:pt x="51819" y="3653"/>
                            <a:pt x="41004" y="79"/>
                            <a:pt x="35367" y="79"/>
                          </a:cubicBezTo>
                          <a:cubicBezTo>
                            <a:pt x="35303" y="79"/>
                            <a:pt x="35224" y="79"/>
                            <a:pt x="35160" y="79"/>
                          </a:cubicBezTo>
                          <a:lnTo>
                            <a:pt x="16659" y="0"/>
                          </a:lnTo>
                          <a:cubicBezTo>
                            <a:pt x="16628" y="0"/>
                            <a:pt x="16580" y="0"/>
                            <a:pt x="16548" y="0"/>
                          </a:cubicBezTo>
                          <a:lnTo>
                            <a:pt x="16326" y="0"/>
                          </a:lnTo>
                          <a:cubicBezTo>
                            <a:pt x="7242" y="206"/>
                            <a:pt x="-79" y="7289"/>
                            <a:pt x="1" y="15817"/>
                          </a:cubicBezTo>
                          <a:lnTo>
                            <a:pt x="207" y="3766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E94A9E6E-22E2-46CD-AB46-39A5ED748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570" y="1532164"/>
                      <a:ext cx="31" cy="20882"/>
                    </a:xfrm>
                    <a:custGeom>
                      <a:avLst/>
                      <a:gdLst>
                        <a:gd name="connsiteX0" fmla="*/ 32 w 31"/>
                        <a:gd name="connsiteY0" fmla="*/ 0 h 20882"/>
                        <a:gd name="connsiteX1" fmla="*/ 0 w 31"/>
                        <a:gd name="connsiteY1" fmla="*/ 20883 h 20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" h="20882">
                          <a:moveTo>
                            <a:pt x="32" y="0"/>
                          </a:moveTo>
                          <a:lnTo>
                            <a:pt x="0" y="20883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690B92C6-CA42-4AD3-9B4F-3E4B83D94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28" y="1534197"/>
                      <a:ext cx="158" cy="19405"/>
                    </a:xfrm>
                    <a:custGeom>
                      <a:avLst/>
                      <a:gdLst>
                        <a:gd name="connsiteX0" fmla="*/ 0 w 158"/>
                        <a:gd name="connsiteY0" fmla="*/ 0 h 19405"/>
                        <a:gd name="connsiteX1" fmla="*/ 0 w 158"/>
                        <a:gd name="connsiteY1" fmla="*/ 19406 h 19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" h="19405">
                          <a:moveTo>
                            <a:pt x="0" y="0"/>
                          </a:moveTo>
                          <a:lnTo>
                            <a:pt x="0" y="19406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</p:grpSp>
            </p:grpSp>
            <p:grpSp>
              <p:nvGrpSpPr>
                <p:cNvPr id="87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650820" y="1481950"/>
                  <a:ext cx="52247" cy="71652"/>
                  <a:chOff x="650820" y="1481950"/>
                  <a:chExt cx="52247" cy="71652"/>
                </a:xfrm>
                <a:solidFill>
                  <a:srgbClr val="FFFFFF"/>
                </a:solidFill>
              </p:grpSpPr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005FA154-5803-48FD-9982-F349567901DA}"/>
                      </a:ext>
                    </a:extLst>
                  </p:cNvPr>
                  <p:cNvSpPr/>
                  <p:nvPr/>
                </p:nvSpPr>
                <p:spPr>
                  <a:xfrm>
                    <a:off x="664065" y="1481950"/>
                    <a:ext cx="25853" cy="25980"/>
                  </a:xfrm>
                  <a:custGeom>
                    <a:avLst/>
                    <a:gdLst>
                      <a:gd name="connsiteX0" fmla="*/ 25853 w 25853"/>
                      <a:gd name="connsiteY0" fmla="*/ 12990 h 25980"/>
                      <a:gd name="connsiteX1" fmla="*/ 12927 w 25853"/>
                      <a:gd name="connsiteY1" fmla="*/ 25980 h 25980"/>
                      <a:gd name="connsiteX2" fmla="*/ 0 w 25853"/>
                      <a:gd name="connsiteY2" fmla="*/ 12990 h 25980"/>
                      <a:gd name="connsiteX3" fmla="*/ 12927 w 25853"/>
                      <a:gd name="connsiteY3" fmla="*/ 0 h 25980"/>
                      <a:gd name="connsiteX4" fmla="*/ 25853 w 25853"/>
                      <a:gd name="connsiteY4" fmla="*/ 12990 h 25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53" h="25980">
                        <a:moveTo>
                          <a:pt x="25853" y="12990"/>
                        </a:moveTo>
                        <a:cubicBezTo>
                          <a:pt x="25853" y="20165"/>
                          <a:pt x="20066" y="25980"/>
                          <a:pt x="12927" y="25980"/>
                        </a:cubicBezTo>
                        <a:cubicBezTo>
                          <a:pt x="5787" y="25980"/>
                          <a:pt x="0" y="20165"/>
                          <a:pt x="0" y="12990"/>
                        </a:cubicBezTo>
                        <a:cubicBezTo>
                          <a:pt x="0" y="5816"/>
                          <a:pt x="5787" y="0"/>
                          <a:pt x="12927" y="0"/>
                        </a:cubicBezTo>
                        <a:cubicBezTo>
                          <a:pt x="20066" y="0"/>
                          <a:pt x="25853" y="5816"/>
                          <a:pt x="25853" y="12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grpSp>
                <p:nvGrpSpPr>
                  <p:cNvPr id="89" name="Graphic 7">
                    <a:extLst>
                      <a:ext uri="{FF2B5EF4-FFF2-40B4-BE49-F238E27FC236}">
                        <a16:creationId xmlns:a16="http://schemas.microsoft.com/office/drawing/2014/main" id="{6C7654AC-F732-42CB-A59F-486139C14922}"/>
                      </a:ext>
                    </a:extLst>
                  </p:cNvPr>
                  <p:cNvGrpSpPr/>
                  <p:nvPr/>
                </p:nvGrpSpPr>
                <p:grpSpPr>
                  <a:xfrm>
                    <a:off x="650820" y="1515378"/>
                    <a:ext cx="52247" cy="38224"/>
                    <a:chOff x="650820" y="1515378"/>
                    <a:chExt cx="52247" cy="38224"/>
                  </a:xfrm>
                  <a:solidFill>
                    <a:srgbClr val="FFFFFF"/>
                  </a:solidFill>
                </p:grpSpPr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0F3FA083-53FF-4A1D-8F07-F8008B464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820" y="1515378"/>
                      <a:ext cx="52247" cy="37668"/>
                    </a:xfrm>
                    <a:custGeom>
                      <a:avLst/>
                      <a:gdLst>
                        <a:gd name="connsiteX0" fmla="*/ 52247 w 52247"/>
                        <a:gd name="connsiteY0" fmla="*/ 37669 h 37668"/>
                        <a:gd name="connsiteX1" fmla="*/ 52105 w 52247"/>
                        <a:gd name="connsiteY1" fmla="*/ 14419 h 37668"/>
                        <a:gd name="connsiteX2" fmla="*/ 35367 w 52247"/>
                        <a:gd name="connsiteY2" fmla="*/ 79 h 37668"/>
                        <a:gd name="connsiteX3" fmla="*/ 35160 w 52247"/>
                        <a:gd name="connsiteY3" fmla="*/ 79 h 37668"/>
                        <a:gd name="connsiteX4" fmla="*/ 16659 w 52247"/>
                        <a:gd name="connsiteY4" fmla="*/ 0 h 37668"/>
                        <a:gd name="connsiteX5" fmla="*/ 16548 w 52247"/>
                        <a:gd name="connsiteY5" fmla="*/ 0 h 37668"/>
                        <a:gd name="connsiteX6" fmla="*/ 16326 w 52247"/>
                        <a:gd name="connsiteY6" fmla="*/ 0 h 37668"/>
                        <a:gd name="connsiteX7" fmla="*/ 1 w 52247"/>
                        <a:gd name="connsiteY7" fmla="*/ 15817 h 37668"/>
                        <a:gd name="connsiteX8" fmla="*/ 207 w 52247"/>
                        <a:gd name="connsiteY8" fmla="*/ 37669 h 37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247" h="37668">
                          <a:moveTo>
                            <a:pt x="52247" y="37669"/>
                          </a:moveTo>
                          <a:lnTo>
                            <a:pt x="52105" y="14419"/>
                          </a:lnTo>
                          <a:cubicBezTo>
                            <a:pt x="51819" y="3653"/>
                            <a:pt x="41020" y="79"/>
                            <a:pt x="35367" y="79"/>
                          </a:cubicBezTo>
                          <a:cubicBezTo>
                            <a:pt x="35303" y="79"/>
                            <a:pt x="35224" y="79"/>
                            <a:pt x="35160" y="79"/>
                          </a:cubicBezTo>
                          <a:lnTo>
                            <a:pt x="16659" y="0"/>
                          </a:lnTo>
                          <a:cubicBezTo>
                            <a:pt x="16628" y="0"/>
                            <a:pt x="16580" y="0"/>
                            <a:pt x="16548" y="0"/>
                          </a:cubicBezTo>
                          <a:lnTo>
                            <a:pt x="16326" y="0"/>
                          </a:lnTo>
                          <a:cubicBezTo>
                            <a:pt x="7242" y="206"/>
                            <a:pt x="-79" y="7289"/>
                            <a:pt x="1" y="15817"/>
                          </a:cubicBezTo>
                          <a:lnTo>
                            <a:pt x="207" y="3766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73C03DD6-FE5F-4067-82CF-0C03C58D1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11" y="1532164"/>
                      <a:ext cx="15" cy="20882"/>
                    </a:xfrm>
                    <a:custGeom>
                      <a:avLst/>
                      <a:gdLst>
                        <a:gd name="connsiteX0" fmla="*/ 16 w 15"/>
                        <a:gd name="connsiteY0" fmla="*/ 0 h 20882"/>
                        <a:gd name="connsiteX1" fmla="*/ 0 w 15"/>
                        <a:gd name="connsiteY1" fmla="*/ 20883 h 20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" h="20882">
                          <a:moveTo>
                            <a:pt x="16" y="0"/>
                          </a:moveTo>
                          <a:lnTo>
                            <a:pt x="0" y="20883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41C0E9E2-4DFB-4E07-B51E-85327D093D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253" y="1534197"/>
                      <a:ext cx="158" cy="19405"/>
                    </a:xfrm>
                    <a:custGeom>
                      <a:avLst/>
                      <a:gdLst>
                        <a:gd name="connsiteX0" fmla="*/ 0 w 158"/>
                        <a:gd name="connsiteY0" fmla="*/ 0 h 19405"/>
                        <a:gd name="connsiteX1" fmla="*/ 0 w 158"/>
                        <a:gd name="connsiteY1" fmla="*/ 19406 h 19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" h="19405">
                          <a:moveTo>
                            <a:pt x="0" y="0"/>
                          </a:moveTo>
                          <a:lnTo>
                            <a:pt x="0" y="19406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</p:grpSp>
            </p:grpSp>
            <p:grpSp>
              <p:nvGrpSpPr>
                <p:cNvPr id="93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692253" y="1481950"/>
                  <a:ext cx="52247" cy="71652"/>
                  <a:chOff x="692253" y="1481950"/>
                  <a:chExt cx="52247" cy="71652"/>
                </a:xfrm>
                <a:solidFill>
                  <a:srgbClr val="FFFFFF"/>
                </a:solidFill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DE8467B-DAA6-4F43-A7B6-B375BBF5A746}"/>
                      </a:ext>
                    </a:extLst>
                  </p:cNvPr>
                  <p:cNvSpPr/>
                  <p:nvPr/>
                </p:nvSpPr>
                <p:spPr>
                  <a:xfrm>
                    <a:off x="705498" y="1481950"/>
                    <a:ext cx="25853" cy="25980"/>
                  </a:xfrm>
                  <a:custGeom>
                    <a:avLst/>
                    <a:gdLst>
                      <a:gd name="connsiteX0" fmla="*/ 25853 w 25853"/>
                      <a:gd name="connsiteY0" fmla="*/ 12990 h 25980"/>
                      <a:gd name="connsiteX1" fmla="*/ 12927 w 25853"/>
                      <a:gd name="connsiteY1" fmla="*/ 25980 h 25980"/>
                      <a:gd name="connsiteX2" fmla="*/ 0 w 25853"/>
                      <a:gd name="connsiteY2" fmla="*/ 12990 h 25980"/>
                      <a:gd name="connsiteX3" fmla="*/ 12927 w 25853"/>
                      <a:gd name="connsiteY3" fmla="*/ 0 h 25980"/>
                      <a:gd name="connsiteX4" fmla="*/ 25853 w 25853"/>
                      <a:gd name="connsiteY4" fmla="*/ 12990 h 25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53" h="25980">
                        <a:moveTo>
                          <a:pt x="25853" y="12990"/>
                        </a:moveTo>
                        <a:cubicBezTo>
                          <a:pt x="25853" y="20165"/>
                          <a:pt x="20066" y="25980"/>
                          <a:pt x="12927" y="25980"/>
                        </a:cubicBezTo>
                        <a:cubicBezTo>
                          <a:pt x="5787" y="25980"/>
                          <a:pt x="0" y="20165"/>
                          <a:pt x="0" y="12990"/>
                        </a:cubicBezTo>
                        <a:cubicBezTo>
                          <a:pt x="0" y="5816"/>
                          <a:pt x="5787" y="0"/>
                          <a:pt x="12927" y="0"/>
                        </a:cubicBezTo>
                        <a:cubicBezTo>
                          <a:pt x="20066" y="0"/>
                          <a:pt x="25853" y="5816"/>
                          <a:pt x="25853" y="12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grpSp>
                <p:nvGrpSpPr>
                  <p:cNvPr id="95" name="Graphic 7">
                    <a:extLst>
                      <a:ext uri="{FF2B5EF4-FFF2-40B4-BE49-F238E27FC236}">
                        <a16:creationId xmlns:a16="http://schemas.microsoft.com/office/drawing/2014/main" id="{6C7654AC-F732-42CB-A59F-486139C14922}"/>
                      </a:ext>
                    </a:extLst>
                  </p:cNvPr>
                  <p:cNvGrpSpPr/>
                  <p:nvPr/>
                </p:nvGrpSpPr>
                <p:grpSpPr>
                  <a:xfrm>
                    <a:off x="692253" y="1515378"/>
                    <a:ext cx="52247" cy="38224"/>
                    <a:chOff x="692253" y="1515378"/>
                    <a:chExt cx="52247" cy="38224"/>
                  </a:xfrm>
                  <a:solidFill>
                    <a:srgbClr val="FFFFFF"/>
                  </a:solidFill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06079D5E-D03B-4E23-8D36-CC6B7FDEC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253" y="1515378"/>
                      <a:ext cx="52247" cy="37668"/>
                    </a:xfrm>
                    <a:custGeom>
                      <a:avLst/>
                      <a:gdLst>
                        <a:gd name="connsiteX0" fmla="*/ 52247 w 52247"/>
                        <a:gd name="connsiteY0" fmla="*/ 37669 h 37668"/>
                        <a:gd name="connsiteX1" fmla="*/ 52105 w 52247"/>
                        <a:gd name="connsiteY1" fmla="*/ 14419 h 37668"/>
                        <a:gd name="connsiteX2" fmla="*/ 35367 w 52247"/>
                        <a:gd name="connsiteY2" fmla="*/ 79 h 37668"/>
                        <a:gd name="connsiteX3" fmla="*/ 35160 w 52247"/>
                        <a:gd name="connsiteY3" fmla="*/ 79 h 37668"/>
                        <a:gd name="connsiteX4" fmla="*/ 16659 w 52247"/>
                        <a:gd name="connsiteY4" fmla="*/ 0 h 37668"/>
                        <a:gd name="connsiteX5" fmla="*/ 16548 w 52247"/>
                        <a:gd name="connsiteY5" fmla="*/ 0 h 37668"/>
                        <a:gd name="connsiteX6" fmla="*/ 16326 w 52247"/>
                        <a:gd name="connsiteY6" fmla="*/ 0 h 37668"/>
                        <a:gd name="connsiteX7" fmla="*/ 1 w 52247"/>
                        <a:gd name="connsiteY7" fmla="*/ 15817 h 37668"/>
                        <a:gd name="connsiteX8" fmla="*/ 207 w 52247"/>
                        <a:gd name="connsiteY8" fmla="*/ 37669 h 37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247" h="37668">
                          <a:moveTo>
                            <a:pt x="52247" y="37669"/>
                          </a:moveTo>
                          <a:lnTo>
                            <a:pt x="52105" y="14419"/>
                          </a:lnTo>
                          <a:cubicBezTo>
                            <a:pt x="51819" y="3653"/>
                            <a:pt x="41020" y="79"/>
                            <a:pt x="35367" y="79"/>
                          </a:cubicBezTo>
                          <a:cubicBezTo>
                            <a:pt x="35303" y="79"/>
                            <a:pt x="35224" y="79"/>
                            <a:pt x="35160" y="79"/>
                          </a:cubicBezTo>
                          <a:lnTo>
                            <a:pt x="16659" y="0"/>
                          </a:lnTo>
                          <a:cubicBezTo>
                            <a:pt x="16628" y="0"/>
                            <a:pt x="16580" y="0"/>
                            <a:pt x="16548" y="0"/>
                          </a:cubicBezTo>
                          <a:lnTo>
                            <a:pt x="16326" y="0"/>
                          </a:lnTo>
                          <a:cubicBezTo>
                            <a:pt x="7242" y="206"/>
                            <a:pt x="-79" y="7289"/>
                            <a:pt x="1" y="15817"/>
                          </a:cubicBezTo>
                          <a:lnTo>
                            <a:pt x="207" y="3766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ED7E9512-204D-4CB8-B51C-45C29BD87B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227" y="1532164"/>
                      <a:ext cx="31" cy="20882"/>
                    </a:xfrm>
                    <a:custGeom>
                      <a:avLst/>
                      <a:gdLst>
                        <a:gd name="connsiteX0" fmla="*/ 32 w 31"/>
                        <a:gd name="connsiteY0" fmla="*/ 0 h 20882"/>
                        <a:gd name="connsiteX1" fmla="*/ 0 w 31"/>
                        <a:gd name="connsiteY1" fmla="*/ 20883 h 20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" h="20882">
                          <a:moveTo>
                            <a:pt x="32" y="0"/>
                          </a:moveTo>
                          <a:lnTo>
                            <a:pt x="0" y="20883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139ABFDA-A506-4E94-882A-A8FD7C5A78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685" y="1532164"/>
                      <a:ext cx="158" cy="21438"/>
                    </a:xfrm>
                    <a:custGeom>
                      <a:avLst/>
                      <a:gdLst>
                        <a:gd name="connsiteX0" fmla="*/ 0 w 158"/>
                        <a:gd name="connsiteY0" fmla="*/ 0 h 21438"/>
                        <a:gd name="connsiteX1" fmla="*/ 0 w 158"/>
                        <a:gd name="connsiteY1" fmla="*/ 21439 h 2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" h="21438">
                          <a:moveTo>
                            <a:pt x="0" y="0"/>
                          </a:moveTo>
                          <a:lnTo>
                            <a:pt x="0" y="21439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</p:grpSp>
            </p:grpSp>
            <p:grpSp>
              <p:nvGrpSpPr>
                <p:cNvPr id="99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496605" y="1433403"/>
                  <a:ext cx="366871" cy="31649"/>
                  <a:chOff x="496605" y="1433403"/>
                  <a:chExt cx="366871" cy="31649"/>
                </a:xfrm>
              </p:grpSpPr>
              <p:grpSp>
                <p:nvGrpSpPr>
                  <p:cNvPr id="100" name="Graphic 7">
                    <a:extLst>
                      <a:ext uri="{FF2B5EF4-FFF2-40B4-BE49-F238E27FC236}">
                        <a16:creationId xmlns:a16="http://schemas.microsoft.com/office/drawing/2014/main" id="{6C7654AC-F732-42CB-A59F-486139C14922}"/>
                      </a:ext>
                    </a:extLst>
                  </p:cNvPr>
                  <p:cNvGrpSpPr/>
                  <p:nvPr/>
                </p:nvGrpSpPr>
                <p:grpSpPr>
                  <a:xfrm>
                    <a:off x="496605" y="1433403"/>
                    <a:ext cx="366871" cy="31649"/>
                    <a:chOff x="496605" y="1433403"/>
                    <a:chExt cx="366871" cy="31649"/>
                  </a:xfrm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EE01F35A-E803-437E-8AE0-EC0EB532F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605" y="1465053"/>
                      <a:ext cx="366871" cy="158"/>
                    </a:xfrm>
                    <a:custGeom>
                      <a:avLst/>
                      <a:gdLst>
                        <a:gd name="connsiteX0" fmla="*/ 0 w 366871"/>
                        <a:gd name="connsiteY0" fmla="*/ 0 h 158"/>
                        <a:gd name="connsiteX1" fmla="*/ 366871 w 366871"/>
                        <a:gd name="connsiteY1" fmla="*/ 0 h 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6871" h="158">
                          <a:moveTo>
                            <a:pt x="0" y="0"/>
                          </a:moveTo>
                          <a:lnTo>
                            <a:pt x="366871" y="0"/>
                          </a:lnTo>
                        </a:path>
                      </a:pathLst>
                    </a:custGeom>
                    <a:ln w="6089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5BA0E08A-1D97-46BA-A936-E0A73CDF6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10" y="1433403"/>
                      <a:ext cx="21635" cy="18548"/>
                    </a:xfrm>
                    <a:custGeom>
                      <a:avLst/>
                      <a:gdLst>
                        <a:gd name="connsiteX0" fmla="*/ 20827 w 21635"/>
                        <a:gd name="connsiteY0" fmla="*/ 0 h 18548"/>
                        <a:gd name="connsiteX1" fmla="*/ 15300 w 21635"/>
                        <a:gd name="connsiteY1" fmla="*/ 0 h 18548"/>
                        <a:gd name="connsiteX2" fmla="*/ 14681 w 21635"/>
                        <a:gd name="connsiteY2" fmla="*/ 286 h 18548"/>
                        <a:gd name="connsiteX3" fmla="*/ 11489 w 21635"/>
                        <a:gd name="connsiteY3" fmla="*/ 4018 h 18548"/>
                        <a:gd name="connsiteX4" fmla="*/ 10250 w 21635"/>
                        <a:gd name="connsiteY4" fmla="*/ 4018 h 18548"/>
                        <a:gd name="connsiteX5" fmla="*/ 7058 w 21635"/>
                        <a:gd name="connsiteY5" fmla="*/ 286 h 18548"/>
                        <a:gd name="connsiteX6" fmla="*/ 6439 w 21635"/>
                        <a:gd name="connsiteY6" fmla="*/ 0 h 18548"/>
                        <a:gd name="connsiteX7" fmla="*/ 913 w 21635"/>
                        <a:gd name="connsiteY7" fmla="*/ 0 h 18548"/>
                        <a:gd name="connsiteX8" fmla="*/ 293 w 21635"/>
                        <a:gd name="connsiteY8" fmla="*/ 1334 h 18548"/>
                        <a:gd name="connsiteX9" fmla="*/ 6582 w 21635"/>
                        <a:gd name="connsiteY9" fmla="*/ 8703 h 18548"/>
                        <a:gd name="connsiteX10" fmla="*/ 6582 w 21635"/>
                        <a:gd name="connsiteY10" fmla="*/ 9751 h 18548"/>
                        <a:gd name="connsiteX11" fmla="*/ 198 w 21635"/>
                        <a:gd name="connsiteY11" fmla="*/ 17214 h 18548"/>
                        <a:gd name="connsiteX12" fmla="*/ 833 w 21635"/>
                        <a:gd name="connsiteY12" fmla="*/ 18548 h 18548"/>
                        <a:gd name="connsiteX13" fmla="*/ 6439 w 21635"/>
                        <a:gd name="connsiteY13" fmla="*/ 18453 h 18548"/>
                        <a:gd name="connsiteX14" fmla="*/ 7042 w 21635"/>
                        <a:gd name="connsiteY14" fmla="*/ 18167 h 18548"/>
                        <a:gd name="connsiteX15" fmla="*/ 10234 w 21635"/>
                        <a:gd name="connsiteY15" fmla="*/ 14419 h 18548"/>
                        <a:gd name="connsiteX16" fmla="*/ 11473 w 21635"/>
                        <a:gd name="connsiteY16" fmla="*/ 14419 h 18548"/>
                        <a:gd name="connsiteX17" fmla="*/ 14665 w 21635"/>
                        <a:gd name="connsiteY17" fmla="*/ 18151 h 18548"/>
                        <a:gd name="connsiteX18" fmla="*/ 15284 w 21635"/>
                        <a:gd name="connsiteY18" fmla="*/ 18437 h 18548"/>
                        <a:gd name="connsiteX19" fmla="*/ 20811 w 21635"/>
                        <a:gd name="connsiteY19" fmla="*/ 18437 h 18548"/>
                        <a:gd name="connsiteX20" fmla="*/ 21430 w 21635"/>
                        <a:gd name="connsiteY20" fmla="*/ 17103 h 18548"/>
                        <a:gd name="connsiteX21" fmla="*/ 15142 w 21635"/>
                        <a:gd name="connsiteY21" fmla="*/ 9735 h 18548"/>
                        <a:gd name="connsiteX22" fmla="*/ 15142 w 21635"/>
                        <a:gd name="connsiteY22" fmla="*/ 8687 h 18548"/>
                        <a:gd name="connsiteX23" fmla="*/ 21430 w 21635"/>
                        <a:gd name="connsiteY23" fmla="*/ 1318 h 18548"/>
                        <a:gd name="connsiteX24" fmla="*/ 20827 w 21635"/>
                        <a:gd name="connsiteY24" fmla="*/ 0 h 18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1635" h="18548">
                          <a:moveTo>
                            <a:pt x="20827" y="0"/>
                          </a:moveTo>
                          <a:lnTo>
                            <a:pt x="15300" y="0"/>
                          </a:lnTo>
                          <a:cubicBezTo>
                            <a:pt x="15062" y="0"/>
                            <a:pt x="14840" y="111"/>
                            <a:pt x="14681" y="286"/>
                          </a:cubicBezTo>
                          <a:lnTo>
                            <a:pt x="11489" y="4018"/>
                          </a:lnTo>
                          <a:cubicBezTo>
                            <a:pt x="11171" y="4399"/>
                            <a:pt x="10584" y="4399"/>
                            <a:pt x="10250" y="4018"/>
                          </a:cubicBezTo>
                          <a:lnTo>
                            <a:pt x="7058" y="286"/>
                          </a:lnTo>
                          <a:cubicBezTo>
                            <a:pt x="6900" y="111"/>
                            <a:pt x="6677" y="0"/>
                            <a:pt x="6439" y="0"/>
                          </a:cubicBezTo>
                          <a:lnTo>
                            <a:pt x="913" y="0"/>
                          </a:lnTo>
                          <a:cubicBezTo>
                            <a:pt x="214" y="0"/>
                            <a:pt x="-151" y="810"/>
                            <a:pt x="293" y="1334"/>
                          </a:cubicBezTo>
                          <a:lnTo>
                            <a:pt x="6582" y="8703"/>
                          </a:lnTo>
                          <a:cubicBezTo>
                            <a:pt x="6836" y="9004"/>
                            <a:pt x="6836" y="9449"/>
                            <a:pt x="6582" y="9751"/>
                          </a:cubicBezTo>
                          <a:lnTo>
                            <a:pt x="198" y="17214"/>
                          </a:lnTo>
                          <a:cubicBezTo>
                            <a:pt x="-263" y="17754"/>
                            <a:pt x="134" y="18564"/>
                            <a:pt x="833" y="18548"/>
                          </a:cubicBezTo>
                          <a:lnTo>
                            <a:pt x="6439" y="18453"/>
                          </a:lnTo>
                          <a:cubicBezTo>
                            <a:pt x="6677" y="18453"/>
                            <a:pt x="6884" y="18342"/>
                            <a:pt x="7042" y="18167"/>
                          </a:cubicBezTo>
                          <a:lnTo>
                            <a:pt x="10234" y="14419"/>
                          </a:lnTo>
                          <a:cubicBezTo>
                            <a:pt x="10552" y="14038"/>
                            <a:pt x="11140" y="14038"/>
                            <a:pt x="11473" y="14419"/>
                          </a:cubicBezTo>
                          <a:lnTo>
                            <a:pt x="14665" y="18151"/>
                          </a:lnTo>
                          <a:cubicBezTo>
                            <a:pt x="14824" y="18326"/>
                            <a:pt x="15046" y="18437"/>
                            <a:pt x="15284" y="18437"/>
                          </a:cubicBezTo>
                          <a:lnTo>
                            <a:pt x="20811" y="18437"/>
                          </a:lnTo>
                          <a:cubicBezTo>
                            <a:pt x="21510" y="18437"/>
                            <a:pt x="21875" y="17627"/>
                            <a:pt x="21430" y="17103"/>
                          </a:cubicBezTo>
                          <a:lnTo>
                            <a:pt x="15142" y="9735"/>
                          </a:lnTo>
                          <a:cubicBezTo>
                            <a:pt x="14887" y="9433"/>
                            <a:pt x="14887" y="8988"/>
                            <a:pt x="15142" y="8687"/>
                          </a:cubicBezTo>
                          <a:lnTo>
                            <a:pt x="21430" y="1318"/>
                          </a:lnTo>
                          <a:cubicBezTo>
                            <a:pt x="21891" y="810"/>
                            <a:pt x="21525" y="0"/>
                            <a:pt x="20827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C2FA309A-B125-41B4-86D5-96226D9BE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492" y="1435071"/>
                      <a:ext cx="205652" cy="16039"/>
                    </a:xfrm>
                    <a:custGeom>
                      <a:avLst/>
                      <a:gdLst>
                        <a:gd name="connsiteX0" fmla="*/ 205192 w 205652"/>
                        <a:gd name="connsiteY0" fmla="*/ 16039 h 16039"/>
                        <a:gd name="connsiteX1" fmla="*/ 461 w 205652"/>
                        <a:gd name="connsiteY1" fmla="*/ 16039 h 16039"/>
                        <a:gd name="connsiteX2" fmla="*/ 0 w 205652"/>
                        <a:gd name="connsiteY2" fmla="*/ 15579 h 16039"/>
                        <a:gd name="connsiteX3" fmla="*/ 0 w 205652"/>
                        <a:gd name="connsiteY3" fmla="*/ 461 h 16039"/>
                        <a:gd name="connsiteX4" fmla="*/ 461 w 205652"/>
                        <a:gd name="connsiteY4" fmla="*/ 0 h 16039"/>
                        <a:gd name="connsiteX5" fmla="*/ 205192 w 205652"/>
                        <a:gd name="connsiteY5" fmla="*/ 0 h 16039"/>
                        <a:gd name="connsiteX6" fmla="*/ 205653 w 205652"/>
                        <a:gd name="connsiteY6" fmla="*/ 461 h 16039"/>
                        <a:gd name="connsiteX7" fmla="*/ 205653 w 205652"/>
                        <a:gd name="connsiteY7" fmla="*/ 15579 h 16039"/>
                        <a:gd name="connsiteX8" fmla="*/ 205192 w 205652"/>
                        <a:gd name="connsiteY8" fmla="*/ 16039 h 16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5652" h="16039">
                          <a:moveTo>
                            <a:pt x="205192" y="16039"/>
                          </a:moveTo>
                          <a:lnTo>
                            <a:pt x="461" y="16039"/>
                          </a:lnTo>
                          <a:cubicBezTo>
                            <a:pt x="206" y="16039"/>
                            <a:pt x="0" y="15833"/>
                            <a:pt x="0" y="15579"/>
                          </a:cubicBezTo>
                          <a:lnTo>
                            <a:pt x="0" y="461"/>
                          </a:lnTo>
                          <a:cubicBezTo>
                            <a:pt x="0" y="206"/>
                            <a:pt x="206" y="0"/>
                            <a:pt x="461" y="0"/>
                          </a:cubicBezTo>
                          <a:lnTo>
                            <a:pt x="205192" y="0"/>
                          </a:lnTo>
                          <a:cubicBezTo>
                            <a:pt x="205446" y="0"/>
                            <a:pt x="205653" y="206"/>
                            <a:pt x="205653" y="461"/>
                          </a:cubicBezTo>
                          <a:lnTo>
                            <a:pt x="205653" y="15579"/>
                          </a:lnTo>
                          <a:cubicBezTo>
                            <a:pt x="205653" y="15833"/>
                            <a:pt x="205446" y="16039"/>
                            <a:pt x="205192" y="16039"/>
                          </a:cubicBezTo>
                          <a:close/>
                        </a:path>
                      </a:pathLst>
                    </a:custGeom>
                    <a:noFill/>
                    <a:ln w="5074" cap="rnd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</p:grp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EFBAE83-B9CD-4FA6-9F3B-2DE6BCFE550A}"/>
                      </a:ext>
                    </a:extLst>
                  </p:cNvPr>
                  <p:cNvSpPr/>
                  <p:nvPr/>
                </p:nvSpPr>
                <p:spPr>
                  <a:xfrm>
                    <a:off x="510120" y="1434880"/>
                    <a:ext cx="14197" cy="14165"/>
                  </a:xfrm>
                  <a:custGeom>
                    <a:avLst/>
                    <a:gdLst>
                      <a:gd name="connsiteX0" fmla="*/ 14197 w 14197"/>
                      <a:gd name="connsiteY0" fmla="*/ 7083 h 14165"/>
                      <a:gd name="connsiteX1" fmla="*/ 7099 w 14197"/>
                      <a:gd name="connsiteY1" fmla="*/ 14165 h 14165"/>
                      <a:gd name="connsiteX2" fmla="*/ 0 w 14197"/>
                      <a:gd name="connsiteY2" fmla="*/ 7083 h 14165"/>
                      <a:gd name="connsiteX3" fmla="*/ 7099 w 14197"/>
                      <a:gd name="connsiteY3" fmla="*/ 0 h 14165"/>
                      <a:gd name="connsiteX4" fmla="*/ 14197 w 14197"/>
                      <a:gd name="connsiteY4" fmla="*/ 7083 h 14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97" h="14165">
                        <a:moveTo>
                          <a:pt x="14197" y="7083"/>
                        </a:moveTo>
                        <a:cubicBezTo>
                          <a:pt x="14197" y="10994"/>
                          <a:pt x="11019" y="14165"/>
                          <a:pt x="7099" y="14165"/>
                        </a:cubicBezTo>
                        <a:cubicBezTo>
                          <a:pt x="3178" y="14165"/>
                          <a:pt x="0" y="10994"/>
                          <a:pt x="0" y="7083"/>
                        </a:cubicBezTo>
                        <a:cubicBezTo>
                          <a:pt x="0" y="3171"/>
                          <a:pt x="3178" y="0"/>
                          <a:pt x="7099" y="0"/>
                        </a:cubicBezTo>
                        <a:cubicBezTo>
                          <a:pt x="11019" y="0"/>
                          <a:pt x="14197" y="3171"/>
                          <a:pt x="14197" y="7083"/>
                        </a:cubicBezTo>
                        <a:close/>
                      </a:path>
                    </a:pathLst>
                  </a:custGeom>
                  <a:noFill/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32F58FD5-7617-4F16-AD3C-4AA11EDFFA3D}"/>
                      </a:ext>
                    </a:extLst>
                  </p:cNvPr>
                  <p:cNvSpPr/>
                  <p:nvPr/>
                </p:nvSpPr>
                <p:spPr>
                  <a:xfrm>
                    <a:off x="537434" y="1434880"/>
                    <a:ext cx="14197" cy="14165"/>
                  </a:xfrm>
                  <a:custGeom>
                    <a:avLst/>
                    <a:gdLst>
                      <a:gd name="connsiteX0" fmla="*/ 14197 w 14197"/>
                      <a:gd name="connsiteY0" fmla="*/ 7083 h 14165"/>
                      <a:gd name="connsiteX1" fmla="*/ 7099 w 14197"/>
                      <a:gd name="connsiteY1" fmla="*/ 14165 h 14165"/>
                      <a:gd name="connsiteX2" fmla="*/ 0 w 14197"/>
                      <a:gd name="connsiteY2" fmla="*/ 7083 h 14165"/>
                      <a:gd name="connsiteX3" fmla="*/ 7099 w 14197"/>
                      <a:gd name="connsiteY3" fmla="*/ 0 h 14165"/>
                      <a:gd name="connsiteX4" fmla="*/ 14197 w 14197"/>
                      <a:gd name="connsiteY4" fmla="*/ 7083 h 14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97" h="14165">
                        <a:moveTo>
                          <a:pt x="14197" y="7083"/>
                        </a:moveTo>
                        <a:cubicBezTo>
                          <a:pt x="14197" y="10994"/>
                          <a:pt x="11019" y="14165"/>
                          <a:pt x="7099" y="14165"/>
                        </a:cubicBezTo>
                        <a:cubicBezTo>
                          <a:pt x="3178" y="14165"/>
                          <a:pt x="0" y="10994"/>
                          <a:pt x="0" y="7083"/>
                        </a:cubicBezTo>
                        <a:cubicBezTo>
                          <a:pt x="0" y="3171"/>
                          <a:pt x="3178" y="0"/>
                          <a:pt x="7099" y="0"/>
                        </a:cubicBezTo>
                        <a:cubicBezTo>
                          <a:pt x="11019" y="0"/>
                          <a:pt x="14197" y="3171"/>
                          <a:pt x="14197" y="7083"/>
                        </a:cubicBezTo>
                        <a:close/>
                      </a:path>
                    </a:pathLst>
                  </a:custGeom>
                  <a:noFill/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4887A4B1-A8D9-487C-B650-0C344E720571}"/>
                      </a:ext>
                    </a:extLst>
                  </p:cNvPr>
                  <p:cNvSpPr/>
                  <p:nvPr/>
                </p:nvSpPr>
                <p:spPr>
                  <a:xfrm>
                    <a:off x="563923" y="1434880"/>
                    <a:ext cx="14197" cy="14165"/>
                  </a:xfrm>
                  <a:custGeom>
                    <a:avLst/>
                    <a:gdLst>
                      <a:gd name="connsiteX0" fmla="*/ 14197 w 14197"/>
                      <a:gd name="connsiteY0" fmla="*/ 7083 h 14165"/>
                      <a:gd name="connsiteX1" fmla="*/ 7099 w 14197"/>
                      <a:gd name="connsiteY1" fmla="*/ 14165 h 14165"/>
                      <a:gd name="connsiteX2" fmla="*/ 0 w 14197"/>
                      <a:gd name="connsiteY2" fmla="*/ 7083 h 14165"/>
                      <a:gd name="connsiteX3" fmla="*/ 7099 w 14197"/>
                      <a:gd name="connsiteY3" fmla="*/ 0 h 14165"/>
                      <a:gd name="connsiteX4" fmla="*/ 14197 w 14197"/>
                      <a:gd name="connsiteY4" fmla="*/ 7083 h 14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97" h="14165">
                        <a:moveTo>
                          <a:pt x="14197" y="7083"/>
                        </a:moveTo>
                        <a:cubicBezTo>
                          <a:pt x="14197" y="10994"/>
                          <a:pt x="11019" y="14165"/>
                          <a:pt x="7099" y="14165"/>
                        </a:cubicBezTo>
                        <a:cubicBezTo>
                          <a:pt x="3178" y="14165"/>
                          <a:pt x="0" y="10994"/>
                          <a:pt x="0" y="7083"/>
                        </a:cubicBezTo>
                        <a:cubicBezTo>
                          <a:pt x="0" y="3171"/>
                          <a:pt x="3178" y="0"/>
                          <a:pt x="7099" y="0"/>
                        </a:cubicBezTo>
                        <a:cubicBezTo>
                          <a:pt x="11019" y="0"/>
                          <a:pt x="14197" y="3171"/>
                          <a:pt x="14197" y="7083"/>
                        </a:cubicBezTo>
                        <a:close/>
                      </a:path>
                    </a:pathLst>
                  </a:custGeom>
                  <a:noFill/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</p:grpSp>
            <p:grpSp>
              <p:nvGrpSpPr>
                <p:cNvPr id="107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604640" y="1540057"/>
                  <a:ext cx="147688" cy="87723"/>
                  <a:chOff x="604640" y="1540057"/>
                  <a:chExt cx="147688" cy="87723"/>
                </a:xfrm>
                <a:solidFill>
                  <a:srgbClr val="FFFFFF"/>
                </a:solidFill>
              </p:grpSpPr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27FD41C5-5FF0-47C0-ACD7-DD767EB6F85E}"/>
                      </a:ext>
                    </a:extLst>
                  </p:cNvPr>
                  <p:cNvSpPr/>
                  <p:nvPr/>
                </p:nvSpPr>
                <p:spPr>
                  <a:xfrm>
                    <a:off x="604640" y="1540057"/>
                    <a:ext cx="147688" cy="87723"/>
                  </a:xfrm>
                  <a:custGeom>
                    <a:avLst/>
                    <a:gdLst>
                      <a:gd name="connsiteX0" fmla="*/ 1143 w 147688"/>
                      <a:gd name="connsiteY0" fmla="*/ 15039 h 87723"/>
                      <a:gd name="connsiteX1" fmla="*/ 50436 w 147688"/>
                      <a:gd name="connsiteY1" fmla="*/ 54025 h 87723"/>
                      <a:gd name="connsiteX2" fmla="*/ 64935 w 147688"/>
                      <a:gd name="connsiteY2" fmla="*/ 87136 h 87723"/>
                      <a:gd name="connsiteX3" fmla="*/ 65888 w 147688"/>
                      <a:gd name="connsiteY3" fmla="*/ 87724 h 87723"/>
                      <a:gd name="connsiteX4" fmla="*/ 79831 w 147688"/>
                      <a:gd name="connsiteY4" fmla="*/ 87724 h 87723"/>
                      <a:gd name="connsiteX5" fmla="*/ 80768 w 147688"/>
                      <a:gd name="connsiteY5" fmla="*/ 87184 h 87723"/>
                      <a:gd name="connsiteX6" fmla="*/ 97093 w 147688"/>
                      <a:gd name="connsiteY6" fmla="*/ 54041 h 87723"/>
                      <a:gd name="connsiteX7" fmla="*/ 146847 w 147688"/>
                      <a:gd name="connsiteY7" fmla="*/ 15134 h 87723"/>
                      <a:gd name="connsiteX8" fmla="*/ 147689 w 147688"/>
                      <a:gd name="connsiteY8" fmla="*/ 13578 h 87723"/>
                      <a:gd name="connsiteX9" fmla="*/ 147657 w 147688"/>
                      <a:gd name="connsiteY9" fmla="*/ 0 h 87723"/>
                      <a:gd name="connsiteX10" fmla="*/ 0 w 147688"/>
                      <a:gd name="connsiteY10" fmla="*/ 889 h 87723"/>
                      <a:gd name="connsiteX11" fmla="*/ 270 w 147688"/>
                      <a:gd name="connsiteY11" fmla="*/ 13340 h 87723"/>
                      <a:gd name="connsiteX12" fmla="*/ 1143 w 147688"/>
                      <a:gd name="connsiteY12" fmla="*/ 15039 h 87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7688" h="87723">
                        <a:moveTo>
                          <a:pt x="1143" y="15039"/>
                        </a:moveTo>
                        <a:lnTo>
                          <a:pt x="50436" y="54025"/>
                        </a:lnTo>
                        <a:lnTo>
                          <a:pt x="64935" y="87136"/>
                        </a:lnTo>
                        <a:cubicBezTo>
                          <a:pt x="65094" y="87486"/>
                          <a:pt x="65459" y="87724"/>
                          <a:pt x="65888" y="87724"/>
                        </a:cubicBezTo>
                        <a:lnTo>
                          <a:pt x="79831" y="87724"/>
                        </a:lnTo>
                        <a:cubicBezTo>
                          <a:pt x="80228" y="87724"/>
                          <a:pt x="80609" y="87502"/>
                          <a:pt x="80768" y="87184"/>
                        </a:cubicBezTo>
                        <a:lnTo>
                          <a:pt x="97093" y="54041"/>
                        </a:lnTo>
                        <a:lnTo>
                          <a:pt x="146847" y="15134"/>
                        </a:lnTo>
                        <a:cubicBezTo>
                          <a:pt x="147323" y="14721"/>
                          <a:pt x="147625" y="14181"/>
                          <a:pt x="147689" y="13578"/>
                        </a:cubicBezTo>
                        <a:lnTo>
                          <a:pt x="147657" y="0"/>
                        </a:lnTo>
                        <a:lnTo>
                          <a:pt x="0" y="889"/>
                        </a:lnTo>
                        <a:lnTo>
                          <a:pt x="270" y="13340"/>
                        </a:lnTo>
                        <a:cubicBezTo>
                          <a:pt x="302" y="13959"/>
                          <a:pt x="619" y="14578"/>
                          <a:pt x="1143" y="150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566A0BD7-94F6-4739-8717-1F3D692A06A6}"/>
                      </a:ext>
                    </a:extLst>
                  </p:cNvPr>
                  <p:cNvSpPr/>
                  <p:nvPr/>
                </p:nvSpPr>
                <p:spPr>
                  <a:xfrm>
                    <a:off x="660270" y="1554381"/>
                    <a:ext cx="91646" cy="142"/>
                  </a:xfrm>
                  <a:custGeom>
                    <a:avLst/>
                    <a:gdLst>
                      <a:gd name="connsiteX0" fmla="*/ 0 w 91646"/>
                      <a:gd name="connsiteY0" fmla="*/ 0 h 142"/>
                      <a:gd name="connsiteX1" fmla="*/ 91646 w 91646"/>
                      <a:gd name="connsiteY1" fmla="*/ 143 h 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646" h="142">
                        <a:moveTo>
                          <a:pt x="0" y="0"/>
                        </a:moveTo>
                        <a:lnTo>
                          <a:pt x="91646" y="143"/>
                        </a:lnTo>
                      </a:path>
                    </a:pathLst>
                  </a:custGeom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F4F44F37-E7F3-4F12-AA71-A337E0FD3545}"/>
                      </a:ext>
                    </a:extLst>
                  </p:cNvPr>
                  <p:cNvSpPr/>
                  <p:nvPr/>
                </p:nvSpPr>
                <p:spPr>
                  <a:xfrm>
                    <a:off x="605212" y="1554381"/>
                    <a:ext cx="30109" cy="15"/>
                  </a:xfrm>
                  <a:custGeom>
                    <a:avLst/>
                    <a:gdLst>
                      <a:gd name="connsiteX0" fmla="*/ 0 w 30109"/>
                      <a:gd name="connsiteY0" fmla="*/ 16 h 15"/>
                      <a:gd name="connsiteX1" fmla="*/ 30109 w 30109"/>
                      <a:gd name="connsiteY1" fmla="*/ 0 h 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0109" h="15">
                        <a:moveTo>
                          <a:pt x="0" y="16"/>
                        </a:moveTo>
                        <a:lnTo>
                          <a:pt x="30109" y="0"/>
                        </a:lnTo>
                      </a:path>
                    </a:pathLst>
                  </a:custGeom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692D7E5C-C155-4FD8-A410-FFAB988AE05A}"/>
                      </a:ext>
                    </a:extLst>
                  </p:cNvPr>
                  <p:cNvSpPr/>
                  <p:nvPr/>
                </p:nvSpPr>
                <p:spPr>
                  <a:xfrm>
                    <a:off x="691682" y="1594066"/>
                    <a:ext cx="10068" cy="158"/>
                  </a:xfrm>
                  <a:custGeom>
                    <a:avLst/>
                    <a:gdLst>
                      <a:gd name="connsiteX0" fmla="*/ 0 w 10068"/>
                      <a:gd name="connsiteY0" fmla="*/ 0 h 158"/>
                      <a:gd name="connsiteX1" fmla="*/ 10068 w 10068"/>
                      <a:gd name="connsiteY1" fmla="*/ 0 h 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68" h="158">
                        <a:moveTo>
                          <a:pt x="0" y="0"/>
                        </a:moveTo>
                        <a:lnTo>
                          <a:pt x="10068" y="0"/>
                        </a:lnTo>
                      </a:path>
                    </a:pathLst>
                  </a:custGeom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B83992C3-8176-49A5-B08D-7476BDDCEE6F}"/>
                      </a:ext>
                    </a:extLst>
                  </p:cNvPr>
                  <p:cNvSpPr/>
                  <p:nvPr/>
                </p:nvSpPr>
                <p:spPr>
                  <a:xfrm>
                    <a:off x="655093" y="1594066"/>
                    <a:ext cx="22280" cy="158"/>
                  </a:xfrm>
                  <a:custGeom>
                    <a:avLst/>
                    <a:gdLst>
                      <a:gd name="connsiteX0" fmla="*/ 0 w 22280"/>
                      <a:gd name="connsiteY0" fmla="*/ 0 h 158"/>
                      <a:gd name="connsiteX1" fmla="*/ 22280 w 22280"/>
                      <a:gd name="connsiteY1" fmla="*/ 0 h 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280" h="158">
                        <a:moveTo>
                          <a:pt x="0" y="0"/>
                        </a:moveTo>
                        <a:lnTo>
                          <a:pt x="22280" y="0"/>
                        </a:lnTo>
                      </a:path>
                    </a:pathLst>
                  </a:custGeom>
                  <a:ln w="6089" cap="rnd">
                    <a:solidFill>
                      <a:schemeClr val="tx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</p:grpSp>
            <p:grpSp>
              <p:nvGrpSpPr>
                <p:cNvPr id="113" name="Graphic 7">
                  <a:extLst>
                    <a:ext uri="{FF2B5EF4-FFF2-40B4-BE49-F238E27FC236}">
                      <a16:creationId xmlns:a16="http://schemas.microsoft.com/office/drawing/2014/main" id="{6C7654AC-F732-42CB-A59F-486139C14922}"/>
                    </a:ext>
                  </a:extLst>
                </p:cNvPr>
                <p:cNvGrpSpPr/>
                <p:nvPr/>
              </p:nvGrpSpPr>
              <p:grpSpPr>
                <a:xfrm>
                  <a:off x="659206" y="1640564"/>
                  <a:ext cx="37509" cy="37541"/>
                  <a:chOff x="659206" y="1640564"/>
                  <a:chExt cx="37509" cy="37541"/>
                </a:xfrm>
                <a:solidFill>
                  <a:srgbClr val="FFFFFF"/>
                </a:solidFill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E5944D13-8450-489F-9C00-BDDEF8BFA557}"/>
                      </a:ext>
                    </a:extLst>
                  </p:cNvPr>
                  <p:cNvSpPr/>
                  <p:nvPr/>
                </p:nvSpPr>
                <p:spPr>
                  <a:xfrm>
                    <a:off x="659206" y="1640564"/>
                    <a:ext cx="37509" cy="37541"/>
                  </a:xfrm>
                  <a:custGeom>
                    <a:avLst/>
                    <a:gdLst>
                      <a:gd name="connsiteX0" fmla="*/ 37510 w 37509"/>
                      <a:gd name="connsiteY0" fmla="*/ 18771 h 37541"/>
                      <a:gd name="connsiteX1" fmla="*/ 18755 w 37509"/>
                      <a:gd name="connsiteY1" fmla="*/ 37541 h 37541"/>
                      <a:gd name="connsiteX2" fmla="*/ 0 w 37509"/>
                      <a:gd name="connsiteY2" fmla="*/ 18771 h 37541"/>
                      <a:gd name="connsiteX3" fmla="*/ 18755 w 37509"/>
                      <a:gd name="connsiteY3" fmla="*/ 0 h 37541"/>
                      <a:gd name="connsiteX4" fmla="*/ 37510 w 37509"/>
                      <a:gd name="connsiteY4" fmla="*/ 18771 h 37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09" h="37541">
                        <a:moveTo>
                          <a:pt x="37510" y="18771"/>
                        </a:moveTo>
                        <a:cubicBezTo>
                          <a:pt x="37510" y="29138"/>
                          <a:pt x="29113" y="37541"/>
                          <a:pt x="18755" y="37541"/>
                        </a:cubicBezTo>
                        <a:cubicBezTo>
                          <a:pt x="8397" y="37541"/>
                          <a:pt x="0" y="29138"/>
                          <a:pt x="0" y="18771"/>
                        </a:cubicBezTo>
                        <a:cubicBezTo>
                          <a:pt x="0" y="8404"/>
                          <a:pt x="8397" y="0"/>
                          <a:pt x="18755" y="0"/>
                        </a:cubicBezTo>
                        <a:cubicBezTo>
                          <a:pt x="29113" y="0"/>
                          <a:pt x="37510" y="8404"/>
                          <a:pt x="37510" y="187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074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ZA"/>
                  </a:p>
                </p:txBody>
              </p:sp>
              <p:grpSp>
                <p:nvGrpSpPr>
                  <p:cNvPr id="115" name="Graphic 7">
                    <a:extLst>
                      <a:ext uri="{FF2B5EF4-FFF2-40B4-BE49-F238E27FC236}">
                        <a16:creationId xmlns:a16="http://schemas.microsoft.com/office/drawing/2014/main" id="{6C7654AC-F732-42CB-A59F-486139C14922}"/>
                      </a:ext>
                    </a:extLst>
                  </p:cNvPr>
                  <p:cNvGrpSpPr/>
                  <p:nvPr/>
                </p:nvGrpSpPr>
                <p:grpSpPr>
                  <a:xfrm>
                    <a:off x="671990" y="1646631"/>
                    <a:ext cx="11942" cy="25265"/>
                    <a:chOff x="671990" y="1646631"/>
                    <a:chExt cx="11942" cy="25265"/>
                  </a:xfrm>
                  <a:solidFill>
                    <a:srgbClr val="FFFFFF"/>
                  </a:solidFill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879A66BE-0140-4818-A799-DE8FD14B0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90" y="1649934"/>
                      <a:ext cx="11942" cy="18802"/>
                    </a:xfrm>
                    <a:custGeom>
                      <a:avLst/>
                      <a:gdLst>
                        <a:gd name="connsiteX0" fmla="*/ 0 w 11942"/>
                        <a:gd name="connsiteY0" fmla="*/ 13911 h 18802"/>
                        <a:gd name="connsiteX1" fmla="*/ 5971 w 11942"/>
                        <a:gd name="connsiteY1" fmla="*/ 18803 h 18802"/>
                        <a:gd name="connsiteX2" fmla="*/ 11942 w 11942"/>
                        <a:gd name="connsiteY2" fmla="*/ 13911 h 18802"/>
                        <a:gd name="connsiteX3" fmla="*/ 5971 w 11942"/>
                        <a:gd name="connsiteY3" fmla="*/ 9020 h 18802"/>
                        <a:gd name="connsiteX4" fmla="*/ 397 w 11942"/>
                        <a:gd name="connsiteY4" fmla="*/ 4494 h 18802"/>
                        <a:gd name="connsiteX5" fmla="*/ 5876 w 11942"/>
                        <a:gd name="connsiteY5" fmla="*/ 0 h 18802"/>
                        <a:gd name="connsiteX6" fmla="*/ 11355 w 11942"/>
                        <a:gd name="connsiteY6" fmla="*/ 4494 h 18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942" h="18802">
                          <a:moveTo>
                            <a:pt x="0" y="13911"/>
                          </a:moveTo>
                          <a:cubicBezTo>
                            <a:pt x="0" y="16611"/>
                            <a:pt x="2684" y="18803"/>
                            <a:pt x="5971" y="18803"/>
                          </a:cubicBezTo>
                          <a:cubicBezTo>
                            <a:pt x="9274" y="18803"/>
                            <a:pt x="11942" y="16611"/>
                            <a:pt x="11942" y="13911"/>
                          </a:cubicBezTo>
                          <a:cubicBezTo>
                            <a:pt x="11942" y="11212"/>
                            <a:pt x="9258" y="9020"/>
                            <a:pt x="5971" y="9020"/>
                          </a:cubicBezTo>
                          <a:cubicBezTo>
                            <a:pt x="2938" y="9020"/>
                            <a:pt x="397" y="6987"/>
                            <a:pt x="397" y="4494"/>
                          </a:cubicBezTo>
                          <a:cubicBezTo>
                            <a:pt x="397" y="2001"/>
                            <a:pt x="2858" y="0"/>
                            <a:pt x="5876" y="0"/>
                          </a:cubicBezTo>
                          <a:cubicBezTo>
                            <a:pt x="8893" y="0"/>
                            <a:pt x="11355" y="2017"/>
                            <a:pt x="11355" y="4494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3045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F9074B06-0374-4474-97F0-9191C6C11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961" y="1646631"/>
                      <a:ext cx="158" cy="25265"/>
                    </a:xfrm>
                    <a:custGeom>
                      <a:avLst/>
                      <a:gdLst>
                        <a:gd name="connsiteX0" fmla="*/ 0 w 158"/>
                        <a:gd name="connsiteY0" fmla="*/ 25266 h 25265"/>
                        <a:gd name="connsiteX1" fmla="*/ 0 w 158"/>
                        <a:gd name="connsiteY1" fmla="*/ 0 h 25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" h="25265">
                          <a:moveTo>
                            <a:pt x="0" y="25266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3045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ZA"/>
                    </a:p>
                  </p:txBody>
                </p:sp>
              </p:grpSp>
            </p:grp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6AAD35-22B4-4D50-A6CA-1ECA83A42ED7}"/>
                  </a:ext>
                </a:extLst>
              </p:cNvPr>
              <p:cNvSpPr/>
              <p:nvPr/>
            </p:nvSpPr>
            <p:spPr>
              <a:xfrm>
                <a:off x="496605" y="1420874"/>
                <a:ext cx="366887" cy="270714"/>
              </a:xfrm>
              <a:custGeom>
                <a:avLst/>
                <a:gdLst>
                  <a:gd name="connsiteX0" fmla="*/ 360964 w 366887"/>
                  <a:gd name="connsiteY0" fmla="*/ 270715 h 270714"/>
                  <a:gd name="connsiteX1" fmla="*/ 5908 w 366887"/>
                  <a:gd name="connsiteY1" fmla="*/ 270715 h 270714"/>
                  <a:gd name="connsiteX2" fmla="*/ 0 w 366887"/>
                  <a:gd name="connsiteY2" fmla="*/ 264791 h 270714"/>
                  <a:gd name="connsiteX3" fmla="*/ 0 w 366887"/>
                  <a:gd name="connsiteY3" fmla="*/ 5923 h 270714"/>
                  <a:gd name="connsiteX4" fmla="*/ 5908 w 366887"/>
                  <a:gd name="connsiteY4" fmla="*/ 0 h 270714"/>
                  <a:gd name="connsiteX5" fmla="*/ 360980 w 366887"/>
                  <a:gd name="connsiteY5" fmla="*/ 0 h 270714"/>
                  <a:gd name="connsiteX6" fmla="*/ 366887 w 366887"/>
                  <a:gd name="connsiteY6" fmla="*/ 5923 h 270714"/>
                  <a:gd name="connsiteX7" fmla="*/ 366887 w 366887"/>
                  <a:gd name="connsiteY7" fmla="*/ 264791 h 270714"/>
                  <a:gd name="connsiteX8" fmla="*/ 360964 w 366887"/>
                  <a:gd name="connsiteY8" fmla="*/ 270715 h 27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887" h="270714">
                    <a:moveTo>
                      <a:pt x="360964" y="270715"/>
                    </a:moveTo>
                    <a:lnTo>
                      <a:pt x="5908" y="270715"/>
                    </a:lnTo>
                    <a:cubicBezTo>
                      <a:pt x="2652" y="270715"/>
                      <a:pt x="0" y="268063"/>
                      <a:pt x="0" y="264791"/>
                    </a:cubicBezTo>
                    <a:lnTo>
                      <a:pt x="0" y="5923"/>
                    </a:lnTo>
                    <a:cubicBezTo>
                      <a:pt x="0" y="2652"/>
                      <a:pt x="2652" y="0"/>
                      <a:pt x="5908" y="0"/>
                    </a:cubicBezTo>
                    <a:lnTo>
                      <a:pt x="360980" y="0"/>
                    </a:lnTo>
                    <a:cubicBezTo>
                      <a:pt x="364235" y="0"/>
                      <a:pt x="366887" y="2652"/>
                      <a:pt x="366887" y="5923"/>
                    </a:cubicBezTo>
                    <a:lnTo>
                      <a:pt x="366887" y="264791"/>
                    </a:lnTo>
                    <a:cubicBezTo>
                      <a:pt x="366871" y="268063"/>
                      <a:pt x="364235" y="270715"/>
                      <a:pt x="360964" y="270715"/>
                    </a:cubicBezTo>
                    <a:close/>
                  </a:path>
                </a:pathLst>
              </a:custGeom>
              <a:noFill/>
              <a:ln w="6089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0E5FF39-69F9-41AF-8394-A672F8FC7A3C}"/>
              </a:ext>
            </a:extLst>
          </p:cNvPr>
          <p:cNvGrpSpPr/>
          <p:nvPr/>
        </p:nvGrpSpPr>
        <p:grpSpPr>
          <a:xfrm>
            <a:off x="322262" y="3305503"/>
            <a:ext cx="5581652" cy="654995"/>
            <a:chOff x="322262" y="3305503"/>
            <a:chExt cx="5581652" cy="6549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1E2B79-CA49-45F8-BC7E-9003EB4676A9}"/>
                </a:ext>
              </a:extLst>
            </p:cNvPr>
            <p:cNvGrpSpPr/>
            <p:nvPr/>
          </p:nvGrpSpPr>
          <p:grpSpPr>
            <a:xfrm>
              <a:off x="322262" y="3305503"/>
              <a:ext cx="5581652" cy="654995"/>
              <a:chOff x="3647184" y="1554088"/>
              <a:chExt cx="7685200" cy="9018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4EFF9D7-F7C7-4594-9AA6-E06DE3E66B6A}"/>
                  </a:ext>
                </a:extLst>
              </p:cNvPr>
              <p:cNvSpPr/>
              <p:nvPr/>
            </p:nvSpPr>
            <p:spPr>
              <a:xfrm rot="5400000">
                <a:off x="7038863" y="-1837591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What you need to think about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3A0EA10-709F-4442-B6D6-C2DA4A94B9A9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21" name="Picture 120" descr="Icon&#10;&#10;Description automatically generated">
              <a:extLst>
                <a:ext uri="{FF2B5EF4-FFF2-40B4-BE49-F238E27FC236}">
                  <a16:creationId xmlns:a16="http://schemas.microsoft.com/office/drawing/2014/main" id="{D501F29B-C7E2-48F9-B924-D9B29102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361866" y="3346800"/>
              <a:ext cx="573783" cy="57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0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493D-91E1-4DEE-B052-068E7E8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132000"/>
          <a:lstStyle/>
          <a:p>
            <a:r>
              <a:rPr lang="en-US"/>
              <a:t>Changes in how you </a:t>
            </a:r>
            <a:r>
              <a:rPr lang="en-US" b="1">
                <a:solidFill>
                  <a:srgbClr val="00A0D2"/>
                </a:solidFill>
              </a:rPr>
              <a:t>use</a:t>
            </a:r>
            <a:r>
              <a:rPr lang="en-US" b="1"/>
              <a:t> </a:t>
            </a:r>
            <a:r>
              <a:rPr lang="en-US"/>
              <a:t>data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BC0947-B691-441A-B7EE-191F7BE6D8E2}"/>
              </a:ext>
            </a:extLst>
          </p:cNvPr>
          <p:cNvGrpSpPr/>
          <p:nvPr/>
        </p:nvGrpSpPr>
        <p:grpSpPr>
          <a:xfrm>
            <a:off x="347578" y="259372"/>
            <a:ext cx="3008364" cy="477981"/>
            <a:chOff x="1174467" y="856596"/>
            <a:chExt cx="9589646" cy="1523640"/>
          </a:xfrm>
        </p:grpSpPr>
        <p:sp>
          <p:nvSpPr>
            <p:cNvPr id="27" name="Graphic 43">
              <a:extLst>
                <a:ext uri="{FF2B5EF4-FFF2-40B4-BE49-F238E27FC236}">
                  <a16:creationId xmlns:a16="http://schemas.microsoft.com/office/drawing/2014/main" id="{F13106FC-A32E-41A5-B650-B10F8B65F630}"/>
                </a:ext>
              </a:extLst>
            </p:cNvPr>
            <p:cNvSpPr/>
            <p:nvPr/>
          </p:nvSpPr>
          <p:spPr>
            <a:xfrm>
              <a:off x="7857796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Maintain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Graphic 42">
              <a:extLst>
                <a:ext uri="{FF2B5EF4-FFF2-40B4-BE49-F238E27FC236}">
                  <a16:creationId xmlns:a16="http://schemas.microsoft.com/office/drawing/2014/main" id="{814DD182-7519-4B1E-BEC3-A4C353A9C9C8}"/>
                </a:ext>
              </a:extLst>
            </p:cNvPr>
            <p:cNvSpPr/>
            <p:nvPr/>
          </p:nvSpPr>
          <p:spPr>
            <a:xfrm>
              <a:off x="5630019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Share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Graphic 41">
              <a:extLst>
                <a:ext uri="{FF2B5EF4-FFF2-40B4-BE49-F238E27FC236}">
                  <a16:creationId xmlns:a16="http://schemas.microsoft.com/office/drawing/2014/main" id="{CE50D312-4365-413F-859B-308C65F7D278}"/>
                </a:ext>
              </a:extLst>
            </p:cNvPr>
            <p:cNvSpPr/>
            <p:nvPr/>
          </p:nvSpPr>
          <p:spPr>
            <a:xfrm>
              <a:off x="3402243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00A0D2"/>
                </a:gs>
              </a:gsLst>
              <a:lin ang="0" scaled="1"/>
            </a:gra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Use</a:t>
              </a:r>
              <a:endParaRPr lang="en-ZA" sz="9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CEB2C94-1980-4152-9137-17E6F4EBBF22}"/>
                </a:ext>
              </a:extLst>
            </p:cNvPr>
            <p:cNvSpPr/>
            <p:nvPr/>
          </p:nvSpPr>
          <p:spPr>
            <a:xfrm>
              <a:off x="1174467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Acquire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E33477D-C914-434C-96A3-88BAF3D8C9B9}"/>
              </a:ext>
            </a:extLst>
          </p:cNvPr>
          <p:cNvSpPr txBox="1"/>
          <p:nvPr/>
        </p:nvSpPr>
        <p:spPr>
          <a:xfrm>
            <a:off x="347578" y="1995728"/>
            <a:ext cx="11521819" cy="654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05000"/>
              </a:lnSpc>
            </a:pPr>
            <a:r>
              <a:rPr lang="en-ZA" sz="1600" dirty="0">
                <a:solidFill>
                  <a:schemeClr val="accent6">
                    <a:lumMod val="50000"/>
                  </a:schemeClr>
                </a:solidFill>
              </a:rPr>
              <a:t>POPIA requires that clients must be able to opt out of marketing.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7EE28E-30CA-4191-B6B4-E031A10A3398}"/>
              </a:ext>
            </a:extLst>
          </p:cNvPr>
          <p:cNvSpPr txBox="1"/>
          <p:nvPr/>
        </p:nvSpPr>
        <p:spPr>
          <a:xfrm>
            <a:off x="335219" y="4069321"/>
            <a:ext cx="11521819" cy="215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process in place to record client opt outs?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script to ask permission for marketing to the client when cold calling?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D0188C-E7DD-43FF-9ED6-A60C183198E4}"/>
              </a:ext>
            </a:extLst>
          </p:cNvPr>
          <p:cNvGrpSpPr/>
          <p:nvPr/>
        </p:nvGrpSpPr>
        <p:grpSpPr>
          <a:xfrm>
            <a:off x="349340" y="1228726"/>
            <a:ext cx="5581652" cy="654995"/>
            <a:chOff x="349340" y="1228726"/>
            <a:chExt cx="5581652" cy="65499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CC35FD8-344F-4C5E-94C9-C41C03B14E20}"/>
                </a:ext>
              </a:extLst>
            </p:cNvPr>
            <p:cNvGrpSpPr/>
            <p:nvPr/>
          </p:nvGrpSpPr>
          <p:grpSpPr>
            <a:xfrm>
              <a:off x="349340" y="1228726"/>
              <a:ext cx="5581652" cy="654995"/>
              <a:chOff x="3647183" y="1554087"/>
              <a:chExt cx="7685200" cy="9018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9E18A53-EBAF-4664-A246-84059383134B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00A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CONSENT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B75BAEE-EB3D-4F82-822E-73DDEDC57BAB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53D67DB-68F8-4B23-BA87-AC2A1C517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0000" y="1357574"/>
              <a:ext cx="371274" cy="39265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1823AD-969D-4185-AA71-1E72B6A4E763}"/>
              </a:ext>
            </a:extLst>
          </p:cNvPr>
          <p:cNvGrpSpPr/>
          <p:nvPr/>
        </p:nvGrpSpPr>
        <p:grpSpPr>
          <a:xfrm>
            <a:off x="322262" y="3305503"/>
            <a:ext cx="5581652" cy="654995"/>
            <a:chOff x="322262" y="3305503"/>
            <a:chExt cx="5581652" cy="6549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358807-B701-42DC-9ACE-6ED0655F0CF6}"/>
                </a:ext>
              </a:extLst>
            </p:cNvPr>
            <p:cNvGrpSpPr/>
            <p:nvPr/>
          </p:nvGrpSpPr>
          <p:grpSpPr>
            <a:xfrm>
              <a:off x="322262" y="3305503"/>
              <a:ext cx="5581652" cy="654995"/>
              <a:chOff x="3647184" y="1554088"/>
              <a:chExt cx="7685200" cy="9018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092548F-245F-48FF-82E7-F944AC2E2CCB}"/>
                  </a:ext>
                </a:extLst>
              </p:cNvPr>
              <p:cNvSpPr/>
              <p:nvPr/>
            </p:nvSpPr>
            <p:spPr>
              <a:xfrm rot="5400000">
                <a:off x="7038863" y="-1837591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What you need think about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DAB56E3-F7A3-463A-899E-72F80F7E0810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94B72A6E-AEEC-4314-A8EB-1C7C7ED4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361866" y="3346800"/>
              <a:ext cx="573783" cy="57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493D-91E1-4DEE-B052-068E7E8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132000"/>
          <a:lstStyle/>
          <a:p>
            <a:r>
              <a:rPr lang="en-US"/>
              <a:t>Changes in how you </a:t>
            </a:r>
            <a:r>
              <a:rPr lang="en-US" b="1">
                <a:solidFill>
                  <a:srgbClr val="00A0D2"/>
                </a:solidFill>
              </a:rPr>
              <a:t>share</a:t>
            </a:r>
            <a:r>
              <a:rPr lang="en-US"/>
              <a:t> data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5E4A-8665-4E77-B61C-8C76BA36BD05}"/>
              </a:ext>
            </a:extLst>
          </p:cNvPr>
          <p:cNvGrpSpPr/>
          <p:nvPr/>
        </p:nvGrpSpPr>
        <p:grpSpPr>
          <a:xfrm>
            <a:off x="347578" y="259372"/>
            <a:ext cx="3008364" cy="477981"/>
            <a:chOff x="1174467" y="856596"/>
            <a:chExt cx="9589646" cy="1523640"/>
          </a:xfrm>
        </p:grpSpPr>
        <p:sp>
          <p:nvSpPr>
            <p:cNvPr id="41" name="Graphic 43">
              <a:extLst>
                <a:ext uri="{FF2B5EF4-FFF2-40B4-BE49-F238E27FC236}">
                  <a16:creationId xmlns:a16="http://schemas.microsoft.com/office/drawing/2014/main" id="{0F7F1641-ABCF-40B0-9C7B-CCD6C81144C1}"/>
                </a:ext>
              </a:extLst>
            </p:cNvPr>
            <p:cNvSpPr/>
            <p:nvPr/>
          </p:nvSpPr>
          <p:spPr>
            <a:xfrm>
              <a:off x="7857796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Maintain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Graphic 42">
              <a:extLst>
                <a:ext uri="{FF2B5EF4-FFF2-40B4-BE49-F238E27FC236}">
                  <a16:creationId xmlns:a16="http://schemas.microsoft.com/office/drawing/2014/main" id="{93B87CF1-C95F-4580-A98D-6C6CC4876197}"/>
                </a:ext>
              </a:extLst>
            </p:cNvPr>
            <p:cNvSpPr/>
            <p:nvPr/>
          </p:nvSpPr>
          <p:spPr>
            <a:xfrm>
              <a:off x="5630019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A0D2"/>
                </a:gs>
                <a:gs pos="100000">
                  <a:srgbClr val="3D45E0"/>
                </a:gs>
              </a:gsLst>
              <a:lin ang="0" scaled="1"/>
              <a:tileRect/>
            </a:gra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Share</a:t>
              </a:r>
              <a:endParaRPr lang="en-ZA" sz="9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3" name="Graphic 41">
              <a:extLst>
                <a:ext uri="{FF2B5EF4-FFF2-40B4-BE49-F238E27FC236}">
                  <a16:creationId xmlns:a16="http://schemas.microsoft.com/office/drawing/2014/main" id="{008795B7-BE9C-42CB-BDA7-6C64A29E5EA2}"/>
                </a:ext>
              </a:extLst>
            </p:cNvPr>
            <p:cNvSpPr/>
            <p:nvPr/>
          </p:nvSpPr>
          <p:spPr>
            <a:xfrm>
              <a:off x="3402243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Use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AEDEFABB-C6DB-47BA-A121-4F2B378A539E}"/>
                </a:ext>
              </a:extLst>
            </p:cNvPr>
            <p:cNvSpPr/>
            <p:nvPr/>
          </p:nvSpPr>
          <p:spPr>
            <a:xfrm>
              <a:off x="1174467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Acquire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7F331A2-B583-4C4B-963D-EC48CD6C5098}"/>
              </a:ext>
            </a:extLst>
          </p:cNvPr>
          <p:cNvSpPr txBox="1"/>
          <p:nvPr/>
        </p:nvSpPr>
        <p:spPr>
          <a:xfrm>
            <a:off x="347579" y="1995727"/>
            <a:ext cx="11187930" cy="10713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ZA" sz="1600" dirty="0"/>
              <a:t>POPIA requires that the sender of personal information must </a:t>
            </a:r>
            <a:r>
              <a:rPr lang="en-US" sz="1600" dirty="0"/>
              <a:t>ensure that there are active control measures in place for sharing information in a secure way.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FD020A-BE53-414C-BDD3-93719678C68E}"/>
              </a:ext>
            </a:extLst>
          </p:cNvPr>
          <p:cNvSpPr txBox="1"/>
          <p:nvPr/>
        </p:nvSpPr>
        <p:spPr>
          <a:xfrm>
            <a:off x="335220" y="4069321"/>
            <a:ext cx="11071334" cy="215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What information do you send out that contains personal information?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Is it necessary to include this information?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What methods are available to you to secure the information (</a:t>
            </a:r>
            <a:r>
              <a:rPr lang="en-ZA" sz="1600" dirty="0" err="1"/>
              <a:t>eg</a:t>
            </a:r>
            <a:r>
              <a:rPr lang="en-ZA" sz="1600" dirty="0"/>
              <a:t> PDF encryption, Zip files with password protection or secure links to Dropbox, One drive, etc)?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Which communication methods do you currently use that might not be considered secure (</a:t>
            </a:r>
            <a:r>
              <a:rPr lang="en-ZA" sz="1600" dirty="0" err="1"/>
              <a:t>eg</a:t>
            </a:r>
            <a:r>
              <a:rPr lang="en-ZA" sz="1600" dirty="0"/>
              <a:t> WhatsApp)?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05715-652C-4333-BE59-F3CBF9559037}"/>
              </a:ext>
            </a:extLst>
          </p:cNvPr>
          <p:cNvGrpSpPr/>
          <p:nvPr/>
        </p:nvGrpSpPr>
        <p:grpSpPr>
          <a:xfrm>
            <a:off x="322262" y="3305503"/>
            <a:ext cx="5581652" cy="654995"/>
            <a:chOff x="322262" y="3305503"/>
            <a:chExt cx="5581652" cy="65499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B6906F-9149-4B17-84DC-0B43A1878543}"/>
                </a:ext>
              </a:extLst>
            </p:cNvPr>
            <p:cNvGrpSpPr/>
            <p:nvPr/>
          </p:nvGrpSpPr>
          <p:grpSpPr>
            <a:xfrm>
              <a:off x="322262" y="3305503"/>
              <a:ext cx="5581652" cy="654995"/>
              <a:chOff x="3647184" y="1554088"/>
              <a:chExt cx="7685200" cy="901842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885248DB-C5E5-4534-8632-28BFED32EBDB}"/>
                  </a:ext>
                </a:extLst>
              </p:cNvPr>
              <p:cNvSpPr/>
              <p:nvPr/>
            </p:nvSpPr>
            <p:spPr>
              <a:xfrm rot="5400000">
                <a:off x="7038863" y="-1837591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What you need to think about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5175301-5901-47E6-BFCD-273602E90C3A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67" name="Picture 66" descr="Icon&#10;&#10;Description automatically generated">
              <a:extLst>
                <a:ext uri="{FF2B5EF4-FFF2-40B4-BE49-F238E27FC236}">
                  <a16:creationId xmlns:a16="http://schemas.microsoft.com/office/drawing/2014/main" id="{458F5E11-9C7A-4020-858C-B595D1872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361866" y="3346800"/>
              <a:ext cx="573783" cy="572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5C4CB0-5575-499F-96EA-27C6453129E0}"/>
              </a:ext>
            </a:extLst>
          </p:cNvPr>
          <p:cNvGrpSpPr/>
          <p:nvPr/>
        </p:nvGrpSpPr>
        <p:grpSpPr>
          <a:xfrm>
            <a:off x="349340" y="1228726"/>
            <a:ext cx="5581652" cy="654995"/>
            <a:chOff x="349340" y="1228726"/>
            <a:chExt cx="5581652" cy="65499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2DC3B52-815C-4A8A-A129-D5E8F08FBBDC}"/>
                </a:ext>
              </a:extLst>
            </p:cNvPr>
            <p:cNvGrpSpPr/>
            <p:nvPr/>
          </p:nvGrpSpPr>
          <p:grpSpPr>
            <a:xfrm>
              <a:off x="349340" y="1228726"/>
              <a:ext cx="5581652" cy="654995"/>
              <a:chOff x="3647183" y="1554087"/>
              <a:chExt cx="7685200" cy="901842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05B33AA-442B-4748-B77D-6D9FEFA7B378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Secure your Communication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744F8DD-6A5E-48D9-BF26-4CD1DDB1BDCC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5" name="Picture 4" descr="Application, icon&#10;&#10;Description automatically generated">
              <a:extLst>
                <a:ext uri="{FF2B5EF4-FFF2-40B4-BE49-F238E27FC236}">
                  <a16:creationId xmlns:a16="http://schemas.microsoft.com/office/drawing/2014/main" id="{85235378-A1A2-44CA-A021-D40F8D9A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40" y="1257427"/>
              <a:ext cx="592151" cy="59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2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493D-91E1-4DEE-B052-068E7E8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132000"/>
          <a:lstStyle/>
          <a:p>
            <a:r>
              <a:rPr lang="en-US"/>
              <a:t>Changes in how we </a:t>
            </a:r>
            <a:r>
              <a:rPr lang="en-US" b="1">
                <a:solidFill>
                  <a:srgbClr val="00A0D2"/>
                </a:solidFill>
              </a:rPr>
              <a:t>maintain </a:t>
            </a:r>
            <a:r>
              <a:rPr lang="en-US"/>
              <a:t>data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E29B5C-D3DD-4F60-83B3-9FFF2696F01A}"/>
              </a:ext>
            </a:extLst>
          </p:cNvPr>
          <p:cNvGrpSpPr/>
          <p:nvPr/>
        </p:nvGrpSpPr>
        <p:grpSpPr>
          <a:xfrm>
            <a:off x="347578" y="259372"/>
            <a:ext cx="3008364" cy="477981"/>
            <a:chOff x="1174467" y="856596"/>
            <a:chExt cx="9589646" cy="1523640"/>
          </a:xfrm>
        </p:grpSpPr>
        <p:sp>
          <p:nvSpPr>
            <p:cNvPr id="42" name="Graphic 43">
              <a:extLst>
                <a:ext uri="{FF2B5EF4-FFF2-40B4-BE49-F238E27FC236}">
                  <a16:creationId xmlns:a16="http://schemas.microsoft.com/office/drawing/2014/main" id="{D46BFE5C-EE53-4B0B-9E25-D327A40D0049}"/>
                </a:ext>
              </a:extLst>
            </p:cNvPr>
            <p:cNvSpPr/>
            <p:nvPr/>
          </p:nvSpPr>
          <p:spPr>
            <a:xfrm>
              <a:off x="7857796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gradFill>
              <a:gsLst>
                <a:gs pos="100000">
                  <a:srgbClr val="820082"/>
                </a:gs>
                <a:gs pos="0">
                  <a:srgbClr val="3D45E0"/>
                </a:gs>
              </a:gsLst>
              <a:lin ang="0" scaled="1"/>
            </a:gra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Maintain</a:t>
              </a:r>
              <a:endParaRPr lang="en-ZA" sz="9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3" name="Graphic 42">
              <a:extLst>
                <a:ext uri="{FF2B5EF4-FFF2-40B4-BE49-F238E27FC236}">
                  <a16:creationId xmlns:a16="http://schemas.microsoft.com/office/drawing/2014/main" id="{7CCB97AD-C7DD-4549-B75E-F3FAE5000D7D}"/>
                </a:ext>
              </a:extLst>
            </p:cNvPr>
            <p:cNvSpPr/>
            <p:nvPr/>
          </p:nvSpPr>
          <p:spPr>
            <a:xfrm>
              <a:off x="5630019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Share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Graphic 41">
              <a:extLst>
                <a:ext uri="{FF2B5EF4-FFF2-40B4-BE49-F238E27FC236}">
                  <a16:creationId xmlns:a16="http://schemas.microsoft.com/office/drawing/2014/main" id="{ABFD9294-59C6-4334-8CE8-9DA725C7E445}"/>
                </a:ext>
              </a:extLst>
            </p:cNvPr>
            <p:cNvSpPr/>
            <p:nvPr/>
          </p:nvSpPr>
          <p:spPr>
            <a:xfrm>
              <a:off x="3402243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Use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Graphic 12">
              <a:extLst>
                <a:ext uri="{FF2B5EF4-FFF2-40B4-BE49-F238E27FC236}">
                  <a16:creationId xmlns:a16="http://schemas.microsoft.com/office/drawing/2014/main" id="{9CB60430-6A78-462A-8C89-5C74AE63D371}"/>
                </a:ext>
              </a:extLst>
            </p:cNvPr>
            <p:cNvSpPr/>
            <p:nvPr/>
          </p:nvSpPr>
          <p:spPr>
            <a:xfrm>
              <a:off x="1174467" y="856596"/>
              <a:ext cx="2906317" cy="1523640"/>
            </a:xfrm>
            <a:custGeom>
              <a:avLst/>
              <a:gdLst>
                <a:gd name="connsiteX0" fmla="*/ 2872458 w 2906317"/>
                <a:gd name="connsiteY0" fmla="*/ 844634 h 1811720"/>
                <a:gd name="connsiteX1" fmla="*/ 1790714 w 2906317"/>
                <a:gd name="connsiteY1" fmla="*/ 40802 h 1811720"/>
                <a:gd name="connsiteX2" fmla="*/ 1626101 w 2906317"/>
                <a:gd name="connsiteY2" fmla="*/ 80068 h 1811720"/>
                <a:gd name="connsiteX3" fmla="*/ 1626101 w 2906317"/>
                <a:gd name="connsiteY3" fmla="*/ 253400 h 1811720"/>
                <a:gd name="connsiteX4" fmla="*/ 1626101 w 2906317"/>
                <a:gd name="connsiteY4" fmla="*/ 311177 h 1811720"/>
                <a:gd name="connsiteX5" fmla="*/ 0 w 2906317"/>
                <a:gd name="connsiteY5" fmla="*/ 311177 h 1811720"/>
                <a:gd name="connsiteX6" fmla="*/ 685453 w 2906317"/>
                <a:gd name="connsiteY6" fmla="*/ 821074 h 1811720"/>
                <a:gd name="connsiteX7" fmla="*/ 685453 w 2906317"/>
                <a:gd name="connsiteY7" fmla="*/ 990479 h 1811720"/>
                <a:gd name="connsiteX8" fmla="*/ 0 w 2906317"/>
                <a:gd name="connsiteY8" fmla="*/ 1500377 h 1811720"/>
                <a:gd name="connsiteX9" fmla="*/ 1626101 w 2906317"/>
                <a:gd name="connsiteY9" fmla="*/ 1500377 h 1811720"/>
                <a:gd name="connsiteX10" fmla="*/ 1626101 w 2906317"/>
                <a:gd name="connsiteY10" fmla="*/ 1508791 h 1811720"/>
                <a:gd name="connsiteX11" fmla="*/ 1626101 w 2906317"/>
                <a:gd name="connsiteY11" fmla="*/ 1731486 h 1811720"/>
                <a:gd name="connsiteX12" fmla="*/ 1790714 w 2906317"/>
                <a:gd name="connsiteY12" fmla="*/ 1770752 h 1811720"/>
                <a:gd name="connsiteX13" fmla="*/ 2871588 w 2906317"/>
                <a:gd name="connsiteY13" fmla="*/ 966920 h 1811720"/>
                <a:gd name="connsiteX14" fmla="*/ 2872458 w 2906317"/>
                <a:gd name="connsiteY14" fmla="*/ 844634 h 18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17" h="1811720">
                  <a:moveTo>
                    <a:pt x="2872458" y="844634"/>
                  </a:moveTo>
                  <a:lnTo>
                    <a:pt x="1790714" y="40802"/>
                  </a:lnTo>
                  <a:cubicBezTo>
                    <a:pt x="1700133" y="-26511"/>
                    <a:pt x="1626101" y="-8561"/>
                    <a:pt x="1626101" y="80068"/>
                  </a:cubicBezTo>
                  <a:lnTo>
                    <a:pt x="1626101" y="253400"/>
                  </a:lnTo>
                  <a:lnTo>
                    <a:pt x="1626101" y="311177"/>
                  </a:lnTo>
                  <a:lnTo>
                    <a:pt x="0" y="311177"/>
                  </a:lnTo>
                  <a:lnTo>
                    <a:pt x="685453" y="821074"/>
                  </a:lnTo>
                  <a:cubicBezTo>
                    <a:pt x="749034" y="868755"/>
                    <a:pt x="749034" y="942799"/>
                    <a:pt x="685453" y="990479"/>
                  </a:cubicBezTo>
                  <a:lnTo>
                    <a:pt x="0" y="1500377"/>
                  </a:lnTo>
                  <a:lnTo>
                    <a:pt x="1626101" y="1500377"/>
                  </a:lnTo>
                  <a:lnTo>
                    <a:pt x="1626101" y="1508791"/>
                  </a:lnTo>
                  <a:lnTo>
                    <a:pt x="1626101" y="1731486"/>
                  </a:lnTo>
                  <a:cubicBezTo>
                    <a:pt x="1626101" y="1820676"/>
                    <a:pt x="1700133" y="1838065"/>
                    <a:pt x="1790714" y="1770752"/>
                  </a:cubicBezTo>
                  <a:lnTo>
                    <a:pt x="2871588" y="966920"/>
                  </a:lnTo>
                  <a:cubicBezTo>
                    <a:pt x="2917749" y="933263"/>
                    <a:pt x="2917749" y="878291"/>
                    <a:pt x="2872458" y="844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698" cap="flat">
              <a:noFill/>
              <a:prstDash val="solid"/>
              <a:miter/>
            </a:ln>
            <a:effectLst>
              <a:outerShdw blurRad="381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lIns="216000" rIns="72000" rtlCol="0" anchor="ctr"/>
            <a:lstStyle/>
            <a:p>
              <a:pPr algn="ctr"/>
              <a:r>
                <a:rPr lang="en-US" sz="900" b="1">
                  <a:solidFill>
                    <a:schemeClr val="bg1">
                      <a:lumMod val="85000"/>
                    </a:schemeClr>
                  </a:solidFill>
                </a:rPr>
                <a:t>Acquire</a:t>
              </a:r>
              <a:endParaRPr lang="en-ZA" sz="9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20EEEAD-2803-4C03-8F0E-CA19811970E7}"/>
              </a:ext>
            </a:extLst>
          </p:cNvPr>
          <p:cNvSpPr txBox="1"/>
          <p:nvPr/>
        </p:nvSpPr>
        <p:spPr>
          <a:xfrm>
            <a:off x="347579" y="1995727"/>
            <a:ext cx="5581654" cy="10713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ZA" sz="1600" dirty="0"/>
              <a:t>POPIA requires that clients must have the right to request that you delete their information.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C64700-CF33-4B3E-B8E6-169B320E2AB6}"/>
              </a:ext>
            </a:extLst>
          </p:cNvPr>
          <p:cNvSpPr txBox="1"/>
          <p:nvPr/>
        </p:nvSpPr>
        <p:spPr>
          <a:xfrm>
            <a:off x="337661" y="4383720"/>
            <a:ext cx="5581654" cy="21583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endParaRPr lang="en-ZA" sz="1600" dirty="0"/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system to give clients the POPIA Form 2</a:t>
            </a:r>
            <a:br>
              <a:rPr lang="en-ZA" sz="1600" dirty="0"/>
            </a:br>
            <a:r>
              <a:rPr lang="en-ZA" sz="1600" dirty="0"/>
              <a:t>when they ask you to delete their information?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process in place to action these requests?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endParaRPr lang="en-ZA" sz="1600" dirty="0">
              <a:highlight>
                <a:srgbClr val="FFFF00"/>
              </a:highligh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7326EB-0451-4BFE-9A69-BF6DBBF83A83}"/>
              </a:ext>
            </a:extLst>
          </p:cNvPr>
          <p:cNvSpPr txBox="1"/>
          <p:nvPr/>
        </p:nvSpPr>
        <p:spPr>
          <a:xfrm>
            <a:off x="6300706" y="1995727"/>
            <a:ext cx="5428595" cy="16111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ZA" sz="1600"/>
              <a:t>POPIA requires that clients have the right to ask you what </a:t>
            </a:r>
            <a:r>
              <a:rPr lang="en-ZA" sz="1600" dirty="0"/>
              <a:t>information of theirs you hold and who you have shared this information with. </a:t>
            </a:r>
            <a:endParaRPr lang="en-US" dirty="0"/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ZA" sz="1600" dirty="0"/>
              <a:t>You have an obligation to make sure data is up to date, complete and not misleading.</a:t>
            </a:r>
            <a:endParaRPr lang="en-Z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458874-FFD5-47D7-9A6C-24E17E66983E}"/>
              </a:ext>
            </a:extLst>
          </p:cNvPr>
          <p:cNvSpPr txBox="1"/>
          <p:nvPr/>
        </p:nvSpPr>
        <p:spPr>
          <a:xfrm>
            <a:off x="6229268" y="4694407"/>
            <a:ext cx="5581654" cy="19519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process in place to action these requests?</a:t>
            </a:r>
          </a:p>
          <a:p>
            <a:pPr marL="176213" indent="-176213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/>
              <a:t>Do you have a method to ensure that client data</a:t>
            </a:r>
            <a:br>
              <a:rPr lang="en-ZA" sz="1600" dirty="0"/>
            </a:br>
            <a:r>
              <a:rPr lang="en-ZA" sz="1600" dirty="0"/>
              <a:t>is regularly updated?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A15E2-E6F1-47C2-B13B-EC48A9BEBB31}"/>
              </a:ext>
            </a:extLst>
          </p:cNvPr>
          <p:cNvGrpSpPr/>
          <p:nvPr/>
        </p:nvGrpSpPr>
        <p:grpSpPr>
          <a:xfrm>
            <a:off x="349340" y="1228726"/>
            <a:ext cx="5581652" cy="658137"/>
            <a:chOff x="349340" y="1228726"/>
            <a:chExt cx="5581652" cy="6581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8B647D-C661-4CE0-BA9E-4A6D7BA686DA}"/>
                </a:ext>
              </a:extLst>
            </p:cNvPr>
            <p:cNvGrpSpPr/>
            <p:nvPr/>
          </p:nvGrpSpPr>
          <p:grpSpPr>
            <a:xfrm>
              <a:off x="349340" y="1228726"/>
              <a:ext cx="5581652" cy="654995"/>
              <a:chOff x="3647183" y="1554087"/>
              <a:chExt cx="7685200" cy="9018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CAAD58B-2544-4F4B-B41B-F6652B2A85AD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82"/>
                  </a:gs>
                  <a:gs pos="100000">
                    <a:srgbClr val="3D45E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DELETION OF INFORMATION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202F7FA-F83B-4EB5-8349-2507CA375037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16BB639D-89F1-4AC5-8AED-538066CB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004" y="1248035"/>
              <a:ext cx="638828" cy="63882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EFBAF5E-4F50-47E3-932A-D151FC6864F0}"/>
              </a:ext>
            </a:extLst>
          </p:cNvPr>
          <p:cNvGrpSpPr/>
          <p:nvPr/>
        </p:nvGrpSpPr>
        <p:grpSpPr>
          <a:xfrm>
            <a:off x="349342" y="3867876"/>
            <a:ext cx="5581652" cy="654995"/>
            <a:chOff x="322263" y="3305504"/>
            <a:chExt cx="5581652" cy="65499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C796B4-8C00-4841-89C3-1290D119C235}"/>
                </a:ext>
              </a:extLst>
            </p:cNvPr>
            <p:cNvGrpSpPr/>
            <p:nvPr/>
          </p:nvGrpSpPr>
          <p:grpSpPr>
            <a:xfrm>
              <a:off x="322263" y="3305504"/>
              <a:ext cx="5581652" cy="654995"/>
              <a:chOff x="3647185" y="1554089"/>
              <a:chExt cx="7685200" cy="901842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E3BA662F-7BC2-4121-B909-0FF43BB7EE7C}"/>
                  </a:ext>
                </a:extLst>
              </p:cNvPr>
              <p:cNvSpPr/>
              <p:nvPr/>
            </p:nvSpPr>
            <p:spPr>
              <a:xfrm rot="5400000">
                <a:off x="7038864" y="-1837590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0" rIns="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What do you need to think about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3078B3F-8608-4B3A-83F1-6CD168EB37FD}"/>
                  </a:ext>
                </a:extLst>
              </p:cNvPr>
              <p:cNvSpPr/>
              <p:nvPr/>
            </p:nvSpPr>
            <p:spPr>
              <a:xfrm>
                <a:off x="3718296" y="1610497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B8999692-0413-4887-B7B4-056F92A6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369550" y="3343922"/>
              <a:ext cx="573783" cy="572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864994-CB77-4348-AA90-71C09DEECA74}"/>
              </a:ext>
            </a:extLst>
          </p:cNvPr>
          <p:cNvGrpSpPr/>
          <p:nvPr/>
        </p:nvGrpSpPr>
        <p:grpSpPr>
          <a:xfrm>
            <a:off x="6302467" y="1228726"/>
            <a:ext cx="5581652" cy="654995"/>
            <a:chOff x="6302467" y="1228726"/>
            <a:chExt cx="5581652" cy="65499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70E34F9-26B0-45D2-AAAD-88662692F924}"/>
                </a:ext>
              </a:extLst>
            </p:cNvPr>
            <p:cNvGrpSpPr/>
            <p:nvPr/>
          </p:nvGrpSpPr>
          <p:grpSpPr>
            <a:xfrm>
              <a:off x="6302467" y="1228726"/>
              <a:ext cx="5581652" cy="654995"/>
              <a:chOff x="3647183" y="1554087"/>
              <a:chExt cx="7685200" cy="901842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190D333F-980D-42B7-8892-9549BF51119C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82"/>
                  </a:gs>
                  <a:gs pos="100000">
                    <a:srgbClr val="3D45E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 TO INFORMATION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B5ABBB4-D51E-4665-964C-5C8A805BEA1D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EBBCACA-6E98-452C-9EEC-F5F6463E4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9997" y="1246432"/>
              <a:ext cx="638828" cy="63728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011940-38B8-4ED5-84A6-4828E9444367}"/>
              </a:ext>
            </a:extLst>
          </p:cNvPr>
          <p:cNvGrpSpPr/>
          <p:nvPr/>
        </p:nvGrpSpPr>
        <p:grpSpPr>
          <a:xfrm>
            <a:off x="6302468" y="3869462"/>
            <a:ext cx="5581652" cy="654995"/>
            <a:chOff x="322262" y="3305503"/>
            <a:chExt cx="5581652" cy="65499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E6048E1-D321-47CE-9819-81B8809932D0}"/>
                </a:ext>
              </a:extLst>
            </p:cNvPr>
            <p:cNvGrpSpPr/>
            <p:nvPr/>
          </p:nvGrpSpPr>
          <p:grpSpPr>
            <a:xfrm>
              <a:off x="322262" y="3305503"/>
              <a:ext cx="5581652" cy="654995"/>
              <a:chOff x="3647184" y="1554088"/>
              <a:chExt cx="7685200" cy="90184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DD45B23-02E5-4E19-AF94-39C752D19562}"/>
                  </a:ext>
                </a:extLst>
              </p:cNvPr>
              <p:cNvSpPr/>
              <p:nvPr/>
            </p:nvSpPr>
            <p:spPr>
              <a:xfrm rot="5400000">
                <a:off x="7038863" y="-1837591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What do you need to think about 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51FBED-73D8-47B4-8369-CDB21016466F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6A80FD62-286B-4CB0-A9E9-148C55DC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377234" y="3346800"/>
              <a:ext cx="573783" cy="57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7B0AA2-CC27-496F-9551-629C5467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Day-to-day implications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7FEC7-469D-48F2-A2EF-B4E804201C19}"/>
              </a:ext>
            </a:extLst>
          </p:cNvPr>
          <p:cNvSpPr/>
          <p:nvPr/>
        </p:nvSpPr>
        <p:spPr>
          <a:xfrm>
            <a:off x="325759" y="1995728"/>
            <a:ext cx="11417785" cy="3739806"/>
          </a:xfrm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pPr marL="176213" indent="-176213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Keep your desk </a:t>
            </a:r>
            <a:r>
              <a:rPr lang="en-US" sz="1600" b="1" dirty="0">
                <a:solidFill>
                  <a:schemeClr val="tx2"/>
                </a:solidFill>
              </a:rPr>
              <a:t>clear</a:t>
            </a:r>
            <a:r>
              <a:rPr lang="en-US" sz="1600" dirty="0"/>
              <a:t> of documents with personal information</a:t>
            </a:r>
            <a:endParaRPr lang="en-US" dirty="0"/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Don’t leave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printed documents with personal information in a printer or on your desk</a:t>
            </a:r>
            <a:endParaRPr lang="en-US" sz="1600" dirty="0">
              <a:ea typeface="Open Sans"/>
              <a:cs typeface="Open Sans"/>
            </a:endParaRPr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Store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/>
              <a:t>hard copies in rooms or cabinets that can </a:t>
            </a:r>
            <a:r>
              <a:rPr lang="en-US" sz="1600" b="1" dirty="0">
                <a:solidFill>
                  <a:schemeClr val="tx2"/>
                </a:solidFill>
              </a:rPr>
              <a:t>lock</a:t>
            </a:r>
            <a:r>
              <a:rPr lang="en-US" sz="1600" b="1" dirty="0"/>
              <a:t> </a:t>
            </a:r>
            <a:endParaRPr lang="en-US" sz="1600" b="1" dirty="0">
              <a:ea typeface="Open Sans"/>
              <a:cs typeface="Open Sans"/>
            </a:endParaRPr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Update</a:t>
            </a:r>
            <a:r>
              <a:rPr lang="en-US" sz="1600" dirty="0"/>
              <a:t> passwords and software when required</a:t>
            </a:r>
            <a:endParaRPr lang="en-US" sz="1600" dirty="0">
              <a:ea typeface="Open Sans"/>
              <a:cs typeface="Open Sans"/>
            </a:endParaRPr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Secure communication </a:t>
            </a:r>
            <a:r>
              <a:rPr lang="en-US" sz="1600" dirty="0"/>
              <a:t>(for example PDF encryption)</a:t>
            </a:r>
            <a:r>
              <a:rPr lang="en-US" sz="1600" b="1" dirty="0"/>
              <a:t> </a:t>
            </a:r>
            <a:r>
              <a:rPr lang="en-US" sz="1600" dirty="0"/>
              <a:t>when </a:t>
            </a:r>
            <a:r>
              <a:rPr lang="en-US" sz="1600"/>
              <a:t>sending personal </a:t>
            </a:r>
            <a:r>
              <a:rPr lang="en-US" sz="1600" dirty="0"/>
              <a:t>information</a:t>
            </a:r>
            <a:endParaRPr lang="en-US" sz="1600" dirty="0">
              <a:ea typeface="Open Sans"/>
              <a:cs typeface="Open Sans"/>
            </a:endParaRPr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Triple</a:t>
            </a:r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 check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:</a:t>
            </a:r>
          </a:p>
          <a:p>
            <a:pPr marL="446088" lvl="1" indent="-1778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Recipients before you send an email</a:t>
            </a:r>
          </a:p>
          <a:p>
            <a:pPr marL="446088" lvl="1" indent="-17780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Accuracy of data captured on your relevant databases</a:t>
            </a:r>
            <a:endParaRPr lang="en-US" sz="1600" dirty="0"/>
          </a:p>
          <a:p>
            <a:pPr marL="176213" indent="-176213">
              <a:lnSpc>
                <a:spcPct val="15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ALWAYS</a:t>
            </a:r>
            <a:r>
              <a:rPr lang="en-US" sz="1600" b="1" dirty="0"/>
              <a:t> </a:t>
            </a:r>
            <a:r>
              <a:rPr lang="en-US" sz="1600" dirty="0"/>
              <a:t>lock your computer, shut down (and lock up) when done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2A002-05A9-4391-AB61-5A2B1F827644}"/>
              </a:ext>
            </a:extLst>
          </p:cNvPr>
          <p:cNvGrpSpPr/>
          <p:nvPr/>
        </p:nvGrpSpPr>
        <p:grpSpPr>
          <a:xfrm>
            <a:off x="349340" y="1228726"/>
            <a:ext cx="5581652" cy="654995"/>
            <a:chOff x="349340" y="1228726"/>
            <a:chExt cx="5581652" cy="65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140C9F-01F1-4286-88CA-A2F5F511D60A}"/>
                </a:ext>
              </a:extLst>
            </p:cNvPr>
            <p:cNvGrpSpPr/>
            <p:nvPr/>
          </p:nvGrpSpPr>
          <p:grpSpPr>
            <a:xfrm>
              <a:off x="349340" y="1228726"/>
              <a:ext cx="5581652" cy="654995"/>
              <a:chOff x="3647183" y="1554087"/>
              <a:chExt cx="7685200" cy="9018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48F43A8-365D-49E2-8D85-25E7DA365B02}"/>
                  </a:ext>
                </a:extLst>
              </p:cNvPr>
              <p:cNvSpPr/>
              <p:nvPr/>
            </p:nvSpPr>
            <p:spPr>
              <a:xfrm rot="5400000">
                <a:off x="7038862" y="-1837592"/>
                <a:ext cx="901842" cy="76852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36000" tIns="324000" rIns="36000" bIns="720000" rtlCol="0" anchor="ctr">
                <a:noAutofit/>
              </a:bodyPr>
              <a:lstStyle/>
              <a:p>
                <a:r>
                  <a:rPr lang="en-ZA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Other important things to note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501D960-5C0A-47D3-9968-7980B872A3E9}"/>
                  </a:ext>
                </a:extLst>
              </p:cNvPr>
              <p:cNvSpPr/>
              <p:nvPr/>
            </p:nvSpPr>
            <p:spPr>
              <a:xfrm>
                <a:off x="3718297" y="1610496"/>
                <a:ext cx="789027" cy="7890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26" name="Picture 2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FD61992-84F1-4E28-AAC9-57841C9E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39" y="1286795"/>
              <a:ext cx="540157" cy="538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9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C67AE3-9D7B-461D-A78F-CAFE0D208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ZA">
                <a:cs typeface="Calibri"/>
              </a:rPr>
              <a:t>Verena Altendorfer</a:t>
            </a: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ZA" sz="4800" b="1"/>
              <a:t>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4825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11BD6C60-822D-4C69-AE59-80742CEDBAF5}"/>
              </a:ext>
            </a:extLst>
          </p:cNvPr>
          <p:cNvSpPr/>
          <p:nvPr/>
        </p:nvSpPr>
        <p:spPr>
          <a:xfrm>
            <a:off x="6602932" y="996906"/>
            <a:ext cx="4607210" cy="2336755"/>
          </a:xfrm>
          <a:prstGeom prst="round2SameRect">
            <a:avLst>
              <a:gd name="adj1" fmla="val 12672"/>
              <a:gd name="adj2" fmla="val 0"/>
            </a:avLst>
          </a:prstGeom>
          <a:blipFill dpi="0" rotWithShape="1">
            <a:blip r:embed="rId3"/>
            <a:srcRect/>
            <a:stretch>
              <a:fillRect t="-7000" b="-6000"/>
            </a:stretch>
          </a:blipFill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A592B-57BE-4B01-89E1-4DAC83DFF412}"/>
              </a:ext>
            </a:extLst>
          </p:cNvPr>
          <p:cNvSpPr txBox="1"/>
          <p:nvPr/>
        </p:nvSpPr>
        <p:spPr>
          <a:xfrm>
            <a:off x="7464815" y="3344846"/>
            <a:ext cx="3695005" cy="4883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200" dirty="0">
                <a:solidFill>
                  <a:srgbClr val="00A0D2"/>
                </a:solidFill>
              </a:rPr>
              <a:t>Training and support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4DE65C2-7051-424B-8625-5F546A8A4CBA}"/>
              </a:ext>
            </a:extLst>
          </p:cNvPr>
          <p:cNvSpPr/>
          <p:nvPr/>
        </p:nvSpPr>
        <p:spPr>
          <a:xfrm>
            <a:off x="322261" y="996906"/>
            <a:ext cx="5937872" cy="2336755"/>
          </a:xfrm>
          <a:prstGeom prst="round2SameRect">
            <a:avLst>
              <a:gd name="adj1" fmla="val 12672"/>
              <a:gd name="adj2" fmla="val 0"/>
            </a:avLst>
          </a:prstGeom>
          <a:blipFill dpi="0" rotWithShape="1">
            <a:blip r:embed="rId4"/>
            <a:srcRect/>
            <a:stretch>
              <a:fillRect t="-8000" b="-13000"/>
            </a:stretch>
          </a:blipFill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5D73E-1639-432F-A120-C5836FCBE6D7}"/>
              </a:ext>
            </a:extLst>
          </p:cNvPr>
          <p:cNvSpPr txBox="1"/>
          <p:nvPr/>
        </p:nvSpPr>
        <p:spPr>
          <a:xfrm>
            <a:off x="322261" y="3344847"/>
            <a:ext cx="5937872" cy="488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200" dirty="0">
                <a:solidFill>
                  <a:srgbClr val="00A0D2"/>
                </a:solidFill>
              </a:rPr>
              <a:t>Resources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9682B-98E9-4181-99D9-F0468CBEE6B1}"/>
              </a:ext>
            </a:extLst>
          </p:cNvPr>
          <p:cNvSpPr/>
          <p:nvPr/>
        </p:nvSpPr>
        <p:spPr>
          <a:xfrm>
            <a:off x="6623457" y="3863629"/>
            <a:ext cx="4572308" cy="2450544"/>
          </a:xfrm>
          <a:prstGeom prst="rect">
            <a:avLst/>
          </a:prstGeom>
          <a:ln w="9525">
            <a:solidFill>
              <a:srgbClr val="00D6FF"/>
            </a:solidFill>
          </a:ln>
        </p:spPr>
        <p:txBody>
          <a:bodyPr wrap="square" lIns="180000" tIns="36000" rIns="180000" bIns="36000" anchor="ctr" anchorCtr="0">
            <a:noAutofit/>
          </a:bodyPr>
          <a:lstStyle/>
          <a:p>
            <a:pPr algn="ctr"/>
            <a:r>
              <a:rPr lang="en-ZA" b="1" dirty="0">
                <a:solidFill>
                  <a:srgbClr val="00A0D2"/>
                </a:solidFill>
                <a:latin typeface="OpenSans"/>
              </a:rPr>
              <a:t>Webinar series</a:t>
            </a:r>
            <a:br>
              <a:rPr lang="en-ZA" sz="1600" b="1" dirty="0">
                <a:solidFill>
                  <a:srgbClr val="00A0D2"/>
                </a:solidFill>
                <a:latin typeface="OpenSans"/>
              </a:rPr>
            </a:br>
            <a:endParaRPr lang="en-ZA" sz="1600" b="1" dirty="0">
              <a:solidFill>
                <a:srgbClr val="00A0D2"/>
              </a:solidFill>
              <a:latin typeface="OpenSans"/>
            </a:endParaRPr>
          </a:p>
          <a:p>
            <a:pPr algn="ctr"/>
            <a:r>
              <a:rPr lang="en-ZA" sz="1400" dirty="0">
                <a:ea typeface="+mn-lt"/>
                <a:cs typeface="+mn-lt"/>
                <a:hlinkClick r:id="rId5"/>
              </a:rPr>
              <a:t>https://www.youtube.com/watch?v=4RAoL1DDDuk</a:t>
            </a:r>
            <a:r>
              <a:rPr lang="en-ZA" sz="1400" dirty="0">
                <a:ea typeface="+mn-lt"/>
                <a:cs typeface="+mn-lt"/>
              </a:rPr>
              <a:t> </a:t>
            </a:r>
            <a:endParaRPr lang="en-ZA" sz="1400" dirty="0"/>
          </a:p>
          <a:p>
            <a:pPr algn="ctr"/>
            <a:r>
              <a:rPr lang="en-ZA" sz="1400" dirty="0">
                <a:ea typeface="+mn-lt"/>
                <a:cs typeface="+mn-lt"/>
                <a:hlinkClick r:id="rId6"/>
              </a:rPr>
              <a:t>https://www.youtube.com/watch?v=Qjr-t0hyIQY</a:t>
            </a:r>
            <a:endParaRPr lang="en-ZA" sz="1400" dirty="0"/>
          </a:p>
          <a:p>
            <a:pPr algn="ctr"/>
            <a:r>
              <a:rPr lang="en-ZA" sz="1400" dirty="0">
                <a:ea typeface="+mn-lt"/>
                <a:cs typeface="+mn-lt"/>
                <a:hlinkClick r:id="rId7"/>
              </a:rPr>
              <a:t>https://www.youtube.com/watch?v=2_sHUlKQNAo</a:t>
            </a:r>
            <a:endParaRPr lang="en-ZA" sz="1400" dirty="0"/>
          </a:p>
          <a:p>
            <a:pPr algn="ctr"/>
            <a:endParaRPr lang="en-ZA" sz="1600" dirty="0">
              <a:solidFill>
                <a:srgbClr val="4D4D4F"/>
              </a:solidFill>
              <a:latin typeface="OpenSans"/>
            </a:endParaRPr>
          </a:p>
          <a:p>
            <a:pPr algn="ctr"/>
            <a:r>
              <a:rPr lang="en-ZA" sz="1600" b="1" dirty="0">
                <a:solidFill>
                  <a:srgbClr val="820082"/>
                </a:solidFill>
                <a:latin typeface="OpenSans"/>
              </a:rPr>
              <a:t>Remember that your</a:t>
            </a:r>
            <a:br>
              <a:rPr lang="en-ZA" sz="1600" b="1" dirty="0">
                <a:solidFill>
                  <a:srgbClr val="820082"/>
                </a:solidFill>
                <a:latin typeface="OpenSans"/>
              </a:rPr>
            </a:br>
            <a:r>
              <a:rPr lang="en-ZA" sz="1600" b="1" dirty="0">
                <a:solidFill>
                  <a:srgbClr val="820082"/>
                </a:solidFill>
                <a:latin typeface="OpenSans"/>
              </a:rPr>
              <a:t>compliance officer should be your support through this process.</a:t>
            </a:r>
            <a:r>
              <a:rPr lang="en-ZA" sz="1600" dirty="0">
                <a:solidFill>
                  <a:srgbClr val="820082"/>
                </a:solidFill>
                <a:latin typeface="OpenSans"/>
              </a:rPr>
              <a:t> </a:t>
            </a:r>
            <a:endParaRPr lang="en-US" sz="1600" dirty="0">
              <a:solidFill>
                <a:srgbClr val="820082"/>
              </a:solidFill>
              <a:ea typeface="Open Sans"/>
              <a:cs typeface="Open San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AE853D-FF95-416E-80CF-3785E7B4C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46365"/>
              </p:ext>
            </p:extLst>
          </p:nvPr>
        </p:nvGraphicFramePr>
        <p:xfrm>
          <a:off x="345969" y="3863629"/>
          <a:ext cx="5890457" cy="2436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7611">
                  <a:extLst>
                    <a:ext uri="{9D8B030D-6E8A-4147-A177-3AD203B41FA5}">
                      <a16:colId xmlns:a16="http://schemas.microsoft.com/office/drawing/2014/main" val="925635133"/>
                    </a:ext>
                  </a:extLst>
                </a:gridCol>
                <a:gridCol w="3552846">
                  <a:extLst>
                    <a:ext uri="{9D8B030D-6E8A-4147-A177-3AD203B41FA5}">
                      <a16:colId xmlns:a16="http://schemas.microsoft.com/office/drawing/2014/main" val="297325622"/>
                    </a:ext>
                  </a:extLst>
                </a:gridCol>
              </a:tblGrid>
              <a:tr h="454355">
                <a:tc>
                  <a:txBody>
                    <a:bodyPr/>
                    <a:lstStyle/>
                    <a:p>
                      <a:r>
                        <a:rPr lang="en-US" sz="1600" dirty="0"/>
                        <a:t>The Act</a:t>
                      </a:r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Open Sans"/>
                          <a:hlinkClick r:id="rId8"/>
                        </a:rPr>
                        <a:t>www.popia.co.za</a:t>
                      </a:r>
                      <a:r>
                        <a:rPr lang="en-US" sz="1400" b="0" i="0" u="none" strike="noStrike" noProof="0" dirty="0">
                          <a:latin typeface="Open Sans"/>
                        </a:rPr>
                        <a:t>  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758965"/>
                  </a:ext>
                </a:extLst>
              </a:tr>
              <a:tr h="991319">
                <a:tc>
                  <a:txBody>
                    <a:bodyPr/>
                    <a:lstStyle/>
                    <a:p>
                      <a:r>
                        <a:rPr lang="en-US" sz="1600"/>
                        <a:t>Readiness checklist</a:t>
                      </a:r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Open Sans"/>
                          <a:hlinkClick r:id="rId9"/>
                        </a:rPr>
                        <a:t>https://www.lexisnexis.co.za/lexis-digest/legal/d-day-for-popi-act-compliance-looming/checklist</a:t>
                      </a:r>
                      <a:r>
                        <a:rPr lang="en-US" sz="1400" b="0" i="0" u="none" strike="noStrike" noProof="0" dirty="0">
                          <a:latin typeface="Open Sans"/>
                        </a:rPr>
                        <a:t> 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26257"/>
                  </a:ext>
                </a:extLst>
              </a:tr>
              <a:tr h="991319">
                <a:tc>
                  <a:txBody>
                    <a:bodyPr/>
                    <a:lstStyle/>
                    <a:p>
                      <a:r>
                        <a:rPr lang="en-US" sz="1600"/>
                        <a:t>Valuable information</a:t>
                      </a:r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Open Sans"/>
                          <a:hlinkClick r:id="rId10"/>
                        </a:rPr>
                        <a:t>https://www.popiact-compliance.co.za/popia-information/4-popia-implementation-actions</a:t>
                      </a:r>
                      <a:r>
                        <a:rPr lang="en-US" sz="1400" b="0" i="0" u="none" strike="noStrike" noProof="0" dirty="0">
                          <a:latin typeface="Open Sans"/>
                        </a:rPr>
                        <a:t>   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support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90E573A-FA78-4A3B-B4EB-63C6BDAE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8"/>
          <a:stretch/>
        </p:blipFill>
        <p:spPr>
          <a:xfrm>
            <a:off x="3308619" y="1203489"/>
            <a:ext cx="7539053" cy="4697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EFE70-0B03-40BD-9762-42C40D23A28E}"/>
              </a:ext>
            </a:extLst>
          </p:cNvPr>
          <p:cNvSpPr txBox="1"/>
          <p:nvPr/>
        </p:nvSpPr>
        <p:spPr>
          <a:xfrm>
            <a:off x="322262" y="953183"/>
            <a:ext cx="2430563" cy="782955"/>
          </a:xfrm>
          <a:prstGeom prst="rect">
            <a:avLst/>
          </a:prstGeom>
          <a:noFill/>
        </p:spPr>
        <p:txBody>
          <a:bodyPr wrap="square" lIns="0" tIns="18000" rIns="18000" bIns="18000" rtlCol="0" anchor="t" anchorCtr="0">
            <a:noAutofit/>
          </a:bodyPr>
          <a:lstStyle/>
          <a:p>
            <a:pPr defTabSz="914377"/>
            <a:r>
              <a:rPr lang="en-US" sz="24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The Act</a:t>
            </a:r>
          </a:p>
        </p:txBody>
      </p:sp>
      <p:pic>
        <p:nvPicPr>
          <p:cNvPr id="10" name="Picture 9" descr="A black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B2D8204-AE4D-4134-A1B6-4BDDD6F6F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100" y="975742"/>
            <a:ext cx="9593638" cy="5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C6CB00-E922-4BF2-9B18-DC7B505C82A0}"/>
              </a:ext>
            </a:extLst>
          </p:cNvPr>
          <p:cNvGrpSpPr/>
          <p:nvPr/>
        </p:nvGrpSpPr>
        <p:grpSpPr>
          <a:xfrm>
            <a:off x="3368841" y="1188095"/>
            <a:ext cx="7469206" cy="4747081"/>
            <a:chOff x="3783649" y="1188095"/>
            <a:chExt cx="8562634" cy="5442013"/>
          </a:xfrm>
        </p:grpSpPr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id="{A8C13A66-9EAB-40F6-9643-818BFB5F6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649" y="1210238"/>
              <a:ext cx="3489131" cy="2233942"/>
            </a:xfrm>
            <a:prstGeom prst="rect">
              <a:avLst/>
            </a:prstGeom>
          </p:spPr>
        </p:pic>
        <p:pic>
          <p:nvPicPr>
            <p:cNvPr id="6" name="Picture 6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261A5BA5-253B-4096-A187-DD936F12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2781" y="1188095"/>
              <a:ext cx="5073502" cy="5442013"/>
            </a:xfrm>
            <a:prstGeom prst="rect">
              <a:avLst/>
            </a:prstGeom>
          </p:spPr>
        </p:pic>
      </p:grpSp>
      <p:pic>
        <p:nvPicPr>
          <p:cNvPr id="9" name="Picture 8" descr="A black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A0CFF64-6C45-400C-A5A0-2C9D78E50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00" y="975742"/>
            <a:ext cx="9593638" cy="54828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50C45-7567-4F81-A400-7C3A26BED420}"/>
              </a:ext>
            </a:extLst>
          </p:cNvPr>
          <p:cNvSpPr txBox="1"/>
          <p:nvPr/>
        </p:nvSpPr>
        <p:spPr>
          <a:xfrm>
            <a:off x="322262" y="953183"/>
            <a:ext cx="2430563" cy="782955"/>
          </a:xfrm>
          <a:prstGeom prst="rect">
            <a:avLst/>
          </a:prstGeom>
          <a:noFill/>
        </p:spPr>
        <p:txBody>
          <a:bodyPr wrap="square" lIns="0" tIns="18000" rIns="18000" bIns="18000" rtlCol="0" anchor="t" anchorCtr="0">
            <a:noAutofit/>
          </a:bodyPr>
          <a:lstStyle/>
          <a:p>
            <a:pPr defTabSz="914377"/>
            <a:r>
              <a:rPr lang="en-US" sz="24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Readiness Checklist</a:t>
            </a:r>
          </a:p>
        </p:txBody>
      </p:sp>
    </p:spTree>
    <p:extLst>
      <p:ext uri="{BB962C8B-B14F-4D97-AF65-F5344CB8AC3E}">
        <p14:creationId xmlns:p14="http://schemas.microsoft.com/office/powerpoint/2010/main" val="24966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xt&#10;&#10;Description automatically generated">
            <a:extLst>
              <a:ext uri="{FF2B5EF4-FFF2-40B4-BE49-F238E27FC236}">
                <a16:creationId xmlns:a16="http://schemas.microsoft.com/office/drawing/2014/main" id="{B4F1ECA7-0898-41FE-9C4F-A71E5A4E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07" y="1180601"/>
            <a:ext cx="5729616" cy="46909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366D7-5F43-4021-9F7D-E1DAE60F8987}"/>
              </a:ext>
            </a:extLst>
          </p:cNvPr>
          <p:cNvSpPr txBox="1"/>
          <p:nvPr/>
        </p:nvSpPr>
        <p:spPr>
          <a:xfrm>
            <a:off x="322262" y="953183"/>
            <a:ext cx="2430563" cy="782955"/>
          </a:xfrm>
          <a:prstGeom prst="rect">
            <a:avLst/>
          </a:prstGeom>
          <a:noFill/>
        </p:spPr>
        <p:txBody>
          <a:bodyPr wrap="square" lIns="0" tIns="18000" rIns="18000" bIns="18000" rtlCol="0" anchor="t" anchorCtr="0">
            <a:noAutofit/>
          </a:bodyPr>
          <a:lstStyle/>
          <a:p>
            <a:pPr defTabSz="914377"/>
            <a:r>
              <a:rPr lang="en-US" sz="24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Valuable information</a:t>
            </a:r>
          </a:p>
        </p:txBody>
      </p:sp>
      <p:pic>
        <p:nvPicPr>
          <p:cNvPr id="6" name="Picture 5" descr="A black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2C4A60B-25A0-4BF1-B8DF-EB8EC1118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100" y="975742"/>
            <a:ext cx="9593638" cy="5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11BD6C60-822D-4C69-AE59-80742CEDBAF5}"/>
              </a:ext>
            </a:extLst>
          </p:cNvPr>
          <p:cNvSpPr/>
          <p:nvPr/>
        </p:nvSpPr>
        <p:spPr>
          <a:xfrm>
            <a:off x="6623740" y="1228725"/>
            <a:ext cx="4586401" cy="2336755"/>
          </a:xfrm>
          <a:prstGeom prst="round2SameRect">
            <a:avLst>
              <a:gd name="adj1" fmla="val 12672"/>
              <a:gd name="adj2" fmla="val 0"/>
            </a:avLst>
          </a:prstGeom>
          <a:blipFill>
            <a:blip r:embed="rId3"/>
            <a:stretch>
              <a:fillRect/>
            </a:stretch>
          </a:blipFill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A592B-57BE-4B01-89E1-4DAC83DFF412}"/>
              </a:ext>
            </a:extLst>
          </p:cNvPr>
          <p:cNvSpPr txBox="1"/>
          <p:nvPr/>
        </p:nvSpPr>
        <p:spPr>
          <a:xfrm>
            <a:off x="6623740" y="3598231"/>
            <a:ext cx="458640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200">
                <a:solidFill>
                  <a:srgbClr val="00A0D2"/>
                </a:solidFill>
              </a:rPr>
              <a:t>Doing the right thing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528B0-3471-4B3A-A3DB-C8C6E0140179}"/>
              </a:ext>
            </a:extLst>
          </p:cNvPr>
          <p:cNvSpPr/>
          <p:nvPr/>
        </p:nvSpPr>
        <p:spPr>
          <a:xfrm>
            <a:off x="981859" y="4061868"/>
            <a:ext cx="4586401" cy="2352991"/>
          </a:xfrm>
          <a:prstGeom prst="rect">
            <a:avLst/>
          </a:prstGeom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2700000" scaled="1"/>
              <a:tileRect/>
            </a:gradFill>
          </a:ln>
        </p:spPr>
        <p:txBody>
          <a:bodyPr wrap="square" lIns="180000" tIns="36000" rIns="180000" bIns="3600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In a world where information is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commoditised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privacy is a </a:t>
            </a:r>
            <a:r>
              <a:rPr lang="en-US" sz="1600" b="1" dirty="0">
                <a:solidFill>
                  <a:srgbClr val="4A9CCD"/>
                </a:solidFill>
              </a:rPr>
              <a:t>fundamental human right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  Without it, </a:t>
            </a:r>
            <a:r>
              <a:rPr lang="en-US" sz="1600" b="1" dirty="0">
                <a:solidFill>
                  <a:srgbClr val="4A9CCD"/>
                </a:solidFill>
              </a:rPr>
              <a:t>freedom and livelihoods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are under threat.  We would not wish this on anyone, so act as </a:t>
            </a:r>
            <a:r>
              <a:rPr lang="en-US" sz="1600" b="1" dirty="0">
                <a:solidFill>
                  <a:srgbClr val="4A9CCD"/>
                </a:solidFill>
              </a:rPr>
              <a:t>trustworthy custodians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of clients’ privacy, as we would our own.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4DE65C2-7051-424B-8625-5F546A8A4CBA}"/>
              </a:ext>
            </a:extLst>
          </p:cNvPr>
          <p:cNvSpPr/>
          <p:nvPr/>
        </p:nvSpPr>
        <p:spPr>
          <a:xfrm>
            <a:off x="981859" y="1228725"/>
            <a:ext cx="4586401" cy="2336755"/>
          </a:xfrm>
          <a:prstGeom prst="round2SameRect">
            <a:avLst>
              <a:gd name="adj1" fmla="val 12672"/>
              <a:gd name="adj2" fmla="val 0"/>
            </a:avLst>
          </a:prstGeom>
          <a:blipFill>
            <a:blip r:embed="rId4"/>
            <a:stretch>
              <a:fillRect/>
            </a:stretch>
          </a:blipFill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to care about privacy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5D73E-1639-432F-A120-C5836FCBE6D7}"/>
              </a:ext>
            </a:extLst>
          </p:cNvPr>
          <p:cNvSpPr txBox="1"/>
          <p:nvPr/>
        </p:nvSpPr>
        <p:spPr>
          <a:xfrm>
            <a:off x="981859" y="3598231"/>
            <a:ext cx="458640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200">
                <a:solidFill>
                  <a:srgbClr val="00A0D2"/>
                </a:solidFill>
              </a:rPr>
              <a:t>Your customer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9682B-98E9-4181-99D9-F0468CBEE6B1}"/>
              </a:ext>
            </a:extLst>
          </p:cNvPr>
          <p:cNvSpPr/>
          <p:nvPr/>
        </p:nvSpPr>
        <p:spPr>
          <a:xfrm>
            <a:off x="6623740" y="4061868"/>
            <a:ext cx="4586401" cy="2352991"/>
          </a:xfrm>
          <a:prstGeom prst="rect">
            <a:avLst/>
          </a:prstGeom>
          <a:ln>
            <a:gradFill flip="none" rotWithShape="1">
              <a:gsLst>
                <a:gs pos="0">
                  <a:srgbClr val="00D6FF"/>
                </a:gs>
                <a:gs pos="100000">
                  <a:srgbClr val="3D45E0"/>
                </a:gs>
              </a:gsLst>
              <a:lin ang="2700000" scaled="1"/>
              <a:tileRect/>
            </a:gradFill>
          </a:ln>
        </p:spPr>
        <p:txBody>
          <a:bodyPr wrap="square" lIns="180000" tIns="36000" rIns="180000" bIns="36000" anchor="ctr" anchorCtr="0">
            <a:noAutofit/>
          </a:bodyPr>
          <a:lstStyle/>
          <a:p>
            <a:pPr algn="ctr"/>
            <a:r>
              <a:rPr lang="en-ZA" sz="1600" dirty="0"/>
              <a:t>Financial advisers are part of a </a:t>
            </a:r>
            <a:r>
              <a:rPr lang="en-ZA" sz="1600" b="1" dirty="0">
                <a:solidFill>
                  <a:srgbClr val="4A9CCD"/>
                </a:solidFill>
              </a:rPr>
              <a:t>profession</a:t>
            </a:r>
            <a:r>
              <a:rPr lang="en-ZA" sz="1600" dirty="0"/>
              <a:t> that requires advanced and ongoing learning.  A set of </a:t>
            </a:r>
            <a:r>
              <a:rPr lang="en-ZA" sz="1600" b="1" dirty="0">
                <a:solidFill>
                  <a:srgbClr val="4A9CCD"/>
                </a:solidFill>
              </a:rPr>
              <a:t>ethical values</a:t>
            </a:r>
            <a:r>
              <a:rPr lang="en-ZA" sz="1600" b="1" dirty="0"/>
              <a:t> </a:t>
            </a:r>
            <a:r>
              <a:rPr lang="en-ZA" sz="1600" dirty="0"/>
              <a:t>and </a:t>
            </a:r>
            <a:r>
              <a:rPr lang="en-ZA" sz="1600" b="1" dirty="0">
                <a:solidFill>
                  <a:srgbClr val="4A9CCD"/>
                </a:solidFill>
              </a:rPr>
              <a:t>legal principles </a:t>
            </a:r>
            <a:r>
              <a:rPr lang="en-ZA" sz="1600" dirty="0"/>
              <a:t>underpin and guide our work.  We do </a:t>
            </a:r>
            <a:r>
              <a:rPr lang="en-ZA" sz="1600" b="1" dirty="0">
                <a:solidFill>
                  <a:srgbClr val="4A9CCD"/>
                </a:solidFill>
              </a:rPr>
              <a:t>the right thing</a:t>
            </a:r>
            <a:r>
              <a:rPr lang="en-ZA" sz="1600" dirty="0"/>
              <a:t> and ensure that every interaction meets the highest </a:t>
            </a:r>
            <a:r>
              <a:rPr lang="en-ZA" sz="1600" b="1" dirty="0">
                <a:solidFill>
                  <a:srgbClr val="00A0D2"/>
                </a:solidFill>
              </a:rPr>
              <a:t>ethical standards</a:t>
            </a:r>
            <a:r>
              <a:rPr lang="en-ZA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4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9B9CA61B-E205-4561-B92E-7806EDD2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96" y="1199850"/>
            <a:ext cx="6445221" cy="47085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10A7E9-C210-4A60-A1D0-2BB6DB4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5FE3E-192F-4C80-9508-9E3903192B28}"/>
              </a:ext>
            </a:extLst>
          </p:cNvPr>
          <p:cNvSpPr txBox="1"/>
          <p:nvPr/>
        </p:nvSpPr>
        <p:spPr>
          <a:xfrm>
            <a:off x="322262" y="953183"/>
            <a:ext cx="2719321" cy="782955"/>
          </a:xfrm>
          <a:prstGeom prst="rect">
            <a:avLst/>
          </a:prstGeom>
          <a:noFill/>
        </p:spPr>
        <p:txBody>
          <a:bodyPr wrap="square" lIns="0" tIns="18000" rIns="18000" bIns="18000" rtlCol="0" anchor="t" anchorCtr="0">
            <a:noAutofit/>
          </a:bodyPr>
          <a:lstStyle/>
          <a:p>
            <a:pPr defTabSz="914377"/>
            <a:r>
              <a:rPr lang="en-US" sz="24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Webinar 3 Part Webinar Series</a:t>
            </a:r>
          </a:p>
          <a:p>
            <a:pPr defTabSz="914377"/>
            <a:r>
              <a:rPr lang="en-US" sz="24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(Webber Wentzel)</a:t>
            </a:r>
          </a:p>
        </p:txBody>
      </p:sp>
      <p:pic>
        <p:nvPicPr>
          <p:cNvPr id="7" name="Picture 6" descr="A black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4BBCECC-6768-425D-819F-DEA038C5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100" y="975742"/>
            <a:ext cx="9593638" cy="5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F339570-109B-4B4B-8D19-BE96860BE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1884363" algn="l"/>
              </a:tabLst>
            </a:pPr>
            <a:r>
              <a:rPr lang="en-ZA"/>
              <a:t>Question and Answer session next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868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AF06906-1F0D-4890-8E34-DB5938874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/>
              <a:t>Pieter van der Walt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0161C7-B34E-4C96-8160-8C3A445C1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24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24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gray">
          <a:xfrm>
            <a:off x="0" y="892"/>
            <a:ext cx="158709" cy="15870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13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400" kern="0" err="1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5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different now that POPIA is in place?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8093C8-1FA9-4BA2-AE72-DFBC2927D9D9}"/>
              </a:ext>
            </a:extLst>
          </p:cNvPr>
          <p:cNvSpPr txBox="1"/>
          <p:nvPr/>
        </p:nvSpPr>
        <p:spPr>
          <a:xfrm>
            <a:off x="9483073" y="4215202"/>
            <a:ext cx="2376000" cy="360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OPENNESS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22E76D6F-FF4D-4F63-B21A-C3D94F4305BB}"/>
              </a:ext>
            </a:extLst>
          </p:cNvPr>
          <p:cNvSpPr txBox="1">
            <a:spLocks/>
          </p:cNvSpPr>
          <p:nvPr/>
        </p:nvSpPr>
        <p:spPr>
          <a:xfrm>
            <a:off x="9483073" y="4575202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Clearly defined reason provided</a:t>
            </a:r>
            <a:b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to clients for collecting information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7BA566-4FE0-410B-A97C-68EAE1BE54B5}"/>
              </a:ext>
            </a:extLst>
          </p:cNvPr>
          <p:cNvGrpSpPr/>
          <p:nvPr/>
        </p:nvGrpSpPr>
        <p:grpSpPr>
          <a:xfrm>
            <a:off x="8167433" y="4032169"/>
            <a:ext cx="1222300" cy="1219853"/>
            <a:chOff x="4031845" y="1881117"/>
            <a:chExt cx="1222300" cy="12198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0111BFA-ED34-43C9-9815-0D0E8F2DFA4D}"/>
                </a:ext>
              </a:extLst>
            </p:cNvPr>
            <p:cNvGrpSpPr/>
            <p:nvPr/>
          </p:nvGrpSpPr>
          <p:grpSpPr>
            <a:xfrm>
              <a:off x="4031845" y="1881117"/>
              <a:ext cx="1222300" cy="1219853"/>
              <a:chOff x="3647182" y="1554087"/>
              <a:chExt cx="786667" cy="78509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1509536-2F0F-4AD2-A5AD-AAADBEF0AC28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4E27AF5-446A-4F32-928E-C5B58ACC045C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14" name="Picture 113" descr="A white logo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BBE5670-49BD-46C4-A1AE-9842D20A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7050" y="2075097"/>
              <a:ext cx="831887" cy="831887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B448C38-FA88-45BF-BC95-4D2EBA0C76A3}"/>
              </a:ext>
            </a:extLst>
          </p:cNvPr>
          <p:cNvGrpSpPr/>
          <p:nvPr/>
        </p:nvGrpSpPr>
        <p:grpSpPr>
          <a:xfrm>
            <a:off x="8167433" y="949831"/>
            <a:ext cx="1222300" cy="1219853"/>
            <a:chOff x="4031845" y="3563112"/>
            <a:chExt cx="1222300" cy="121985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31BBB86-9BBC-40E4-8498-F2629BBB72D8}"/>
                </a:ext>
              </a:extLst>
            </p:cNvPr>
            <p:cNvGrpSpPr/>
            <p:nvPr/>
          </p:nvGrpSpPr>
          <p:grpSpPr>
            <a:xfrm>
              <a:off x="4031845" y="3563112"/>
              <a:ext cx="1222300" cy="1219853"/>
              <a:chOff x="3647182" y="1554087"/>
              <a:chExt cx="786667" cy="78509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9E72A72-FABC-4A84-8095-27C7390CC42C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E1A57DF-546A-45C7-9552-A70D672B82B8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23" name="Picture 122" descr="Icon&#10;&#10;Description automatically generated">
              <a:extLst>
                <a:ext uri="{FF2B5EF4-FFF2-40B4-BE49-F238E27FC236}">
                  <a16:creationId xmlns:a16="http://schemas.microsoft.com/office/drawing/2014/main" id="{B17A6E53-BCF7-4C07-BA1E-3D3C4C1A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48274" y="3746602"/>
              <a:ext cx="791310" cy="79131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4B62DF0-20CE-441D-BF47-78F583D167C4}"/>
              </a:ext>
            </a:extLst>
          </p:cNvPr>
          <p:cNvGrpSpPr/>
          <p:nvPr/>
        </p:nvGrpSpPr>
        <p:grpSpPr>
          <a:xfrm>
            <a:off x="322261" y="5503411"/>
            <a:ext cx="11547479" cy="158901"/>
            <a:chOff x="322261" y="5590352"/>
            <a:chExt cx="11547479" cy="158901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550EBAA-BC26-4206-97FB-088D8785587C}"/>
                </a:ext>
              </a:extLst>
            </p:cNvPr>
            <p:cNvCxnSpPr>
              <a:cxnSpLocks/>
            </p:cNvCxnSpPr>
            <p:nvPr/>
          </p:nvCxnSpPr>
          <p:spPr>
            <a:xfrm>
              <a:off x="322261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5DB5F5D-1A17-405A-A711-DCB95F96ECA0}"/>
                </a:ext>
              </a:extLst>
            </p:cNvPr>
            <p:cNvCxnSpPr>
              <a:cxnSpLocks/>
            </p:cNvCxnSpPr>
            <p:nvPr/>
          </p:nvCxnSpPr>
          <p:spPr>
            <a:xfrm>
              <a:off x="6275388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Arrow: Chevron 139">
              <a:extLst>
                <a:ext uri="{FF2B5EF4-FFF2-40B4-BE49-F238E27FC236}">
                  <a16:creationId xmlns:a16="http://schemas.microsoft.com/office/drawing/2014/main" id="{061624F4-2649-468D-8819-0069C222EB86}"/>
                </a:ext>
              </a:extLst>
            </p:cNvPr>
            <p:cNvSpPr/>
            <p:nvPr/>
          </p:nvSpPr>
          <p:spPr>
            <a:xfrm rot="5400000">
              <a:off x="6016550" y="5537076"/>
              <a:ext cx="158901" cy="265453"/>
            </a:xfrm>
            <a:prstGeom prst="chevron">
              <a:avLst>
                <a:gd name="adj" fmla="val 6408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977EFC2-715A-4F56-8301-A3359D014B72}"/>
              </a:ext>
            </a:extLst>
          </p:cNvPr>
          <p:cNvSpPr/>
          <p:nvPr/>
        </p:nvSpPr>
        <p:spPr>
          <a:xfrm>
            <a:off x="332849" y="5724908"/>
            <a:ext cx="11524189" cy="680414"/>
          </a:xfrm>
          <a:prstGeom prst="roundRect">
            <a:avLst>
              <a:gd name="adj" fmla="val 8105"/>
            </a:avLst>
          </a:prstGeom>
          <a:gradFill>
            <a:gsLst>
              <a:gs pos="0">
                <a:srgbClr val="00D6FF"/>
              </a:gs>
              <a:gs pos="100000">
                <a:srgbClr val="3D45E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/>
              </a:rPr>
              <a:t>CULTURE OF PRIVACY AND TRUST</a:t>
            </a:r>
            <a:endParaRPr lang="en-US" sz="3200" spc="3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9D4B212-00A0-4014-92C1-72528D4FDF0D}"/>
              </a:ext>
            </a:extLst>
          </p:cNvPr>
          <p:cNvSpPr txBox="1"/>
          <p:nvPr/>
        </p:nvSpPr>
        <p:spPr>
          <a:xfrm>
            <a:off x="9483073" y="920480"/>
            <a:ext cx="2376000" cy="576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SPECIAL PERSONAL INFORMATION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99B21C50-D8BD-417F-BCC1-A9DC16F12B4B}"/>
              </a:ext>
            </a:extLst>
          </p:cNvPr>
          <p:cNvSpPr txBox="1">
            <a:spLocks/>
          </p:cNvSpPr>
          <p:nvPr/>
        </p:nvSpPr>
        <p:spPr>
          <a:xfrm>
            <a:off x="9483073" y="1499574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Extra protection for </a:t>
            </a:r>
          </a:p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special personal information</a:t>
            </a:r>
            <a:b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and children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515AB5-AC7A-40A0-92D4-A3719EEA0458}"/>
              </a:ext>
            </a:extLst>
          </p:cNvPr>
          <p:cNvSpPr txBox="1"/>
          <p:nvPr/>
        </p:nvSpPr>
        <p:spPr>
          <a:xfrm>
            <a:off x="1605942" y="3999202"/>
            <a:ext cx="2376000" cy="576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REGULATORY ENVIRONMENT</a:t>
            </a: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id="{D0EF514F-CAE2-4AAC-A6EC-104F76D046CF}"/>
              </a:ext>
            </a:extLst>
          </p:cNvPr>
          <p:cNvSpPr txBox="1">
            <a:spLocks/>
          </p:cNvSpPr>
          <p:nvPr/>
        </p:nvSpPr>
        <p:spPr>
          <a:xfrm>
            <a:off x="1605942" y="4575202"/>
            <a:ext cx="2326004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Single regulator with</a:t>
            </a:r>
            <a:b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enhanced oversight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E627D9-4350-4FB2-B711-C2C2ECBA62E9}"/>
              </a:ext>
            </a:extLst>
          </p:cNvPr>
          <p:cNvSpPr txBox="1"/>
          <p:nvPr/>
        </p:nvSpPr>
        <p:spPr>
          <a:xfrm>
            <a:off x="1605942" y="1136480"/>
            <a:ext cx="2376000" cy="360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RESPONSIBLE PARTY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8654FC9E-055A-42C9-89BA-86C4C6E6AB7A}"/>
              </a:ext>
            </a:extLst>
          </p:cNvPr>
          <p:cNvSpPr txBox="1">
            <a:spLocks/>
          </p:cNvSpPr>
          <p:nvPr/>
        </p:nvSpPr>
        <p:spPr>
          <a:xfrm>
            <a:off x="5559999" y="4575202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Legal consequences in case of breach and enhanced rights to individuals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B082A86-692F-4213-8053-40836B9532E1}"/>
              </a:ext>
            </a:extLst>
          </p:cNvPr>
          <p:cNvGrpSpPr/>
          <p:nvPr/>
        </p:nvGrpSpPr>
        <p:grpSpPr>
          <a:xfrm>
            <a:off x="323138" y="4032169"/>
            <a:ext cx="1222300" cy="1219853"/>
            <a:chOff x="332850" y="3563112"/>
            <a:chExt cx="1222300" cy="121985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51A2C07-0A2F-4494-954E-7733C47E68C2}"/>
                </a:ext>
              </a:extLst>
            </p:cNvPr>
            <p:cNvGrpSpPr/>
            <p:nvPr/>
          </p:nvGrpSpPr>
          <p:grpSpPr>
            <a:xfrm>
              <a:off x="332850" y="3563112"/>
              <a:ext cx="1222300" cy="1219853"/>
              <a:chOff x="3647182" y="1554087"/>
              <a:chExt cx="786667" cy="78509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89BB876-41F9-4D55-A2FF-5C791E8DD2BD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9F61BB7-A99D-409D-A055-299934C0FDE7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19" name="Picture 118" descr="Icon&#10;&#10;Description automatically generated">
              <a:extLst>
                <a:ext uri="{FF2B5EF4-FFF2-40B4-BE49-F238E27FC236}">
                  <a16:creationId xmlns:a16="http://schemas.microsoft.com/office/drawing/2014/main" id="{109E7119-782B-4DC1-9C92-A2164802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899" y="3590939"/>
              <a:ext cx="1164197" cy="1164197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440A8C3-B5ED-400A-9FE9-F95A532755B7}"/>
              </a:ext>
            </a:extLst>
          </p:cNvPr>
          <p:cNvGrpSpPr/>
          <p:nvPr/>
        </p:nvGrpSpPr>
        <p:grpSpPr>
          <a:xfrm>
            <a:off x="4245285" y="4032169"/>
            <a:ext cx="1222300" cy="1219853"/>
            <a:chOff x="8176315" y="3563112"/>
            <a:chExt cx="1222300" cy="121985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45F7DEE-887F-4946-B8DC-34A18813C395}"/>
                </a:ext>
              </a:extLst>
            </p:cNvPr>
            <p:cNvGrpSpPr/>
            <p:nvPr/>
          </p:nvGrpSpPr>
          <p:grpSpPr>
            <a:xfrm>
              <a:off x="8176315" y="3563112"/>
              <a:ext cx="1222300" cy="1219853"/>
              <a:chOff x="3647182" y="1554087"/>
              <a:chExt cx="786667" cy="785092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EFF6B63-4302-47F1-BCCE-FB55A2D645E0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8A103F6-0FEE-49BE-B15D-2AC763F3838A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30" name="Picture 129" descr="Icon&#10;&#10;Description automatically generated">
              <a:extLst>
                <a:ext uri="{FF2B5EF4-FFF2-40B4-BE49-F238E27FC236}">
                  <a16:creationId xmlns:a16="http://schemas.microsoft.com/office/drawing/2014/main" id="{B9F3E654-AE53-4938-8028-228CE7ABE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6566" y="3713888"/>
              <a:ext cx="918296" cy="918296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5F1D6430-5445-4CB5-B2F5-0E0845612FF9}"/>
              </a:ext>
            </a:extLst>
          </p:cNvPr>
          <p:cNvSpPr txBox="1"/>
          <p:nvPr/>
        </p:nvSpPr>
        <p:spPr>
          <a:xfrm>
            <a:off x="9483073" y="2673121"/>
            <a:ext cx="2376000" cy="360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TRANSBORDER</a:t>
            </a: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id="{74D4F1FB-0554-4208-B710-4DA71725DC42}"/>
              </a:ext>
            </a:extLst>
          </p:cNvPr>
          <p:cNvSpPr txBox="1">
            <a:spLocks/>
          </p:cNvSpPr>
          <p:nvPr/>
        </p:nvSpPr>
        <p:spPr>
          <a:xfrm>
            <a:off x="9483073" y="2999529"/>
            <a:ext cx="2326004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Send to only where personal information is protected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B3BA5C4-3E02-434A-B1A3-B3F76BC0E0E6}"/>
              </a:ext>
            </a:extLst>
          </p:cNvPr>
          <p:cNvGrpSpPr/>
          <p:nvPr/>
        </p:nvGrpSpPr>
        <p:grpSpPr>
          <a:xfrm>
            <a:off x="8167433" y="2491000"/>
            <a:ext cx="1222300" cy="1219853"/>
            <a:chOff x="332850" y="4349560"/>
            <a:chExt cx="1222300" cy="121985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8E6BB0E-AB57-42AF-B83A-570284735742}"/>
                </a:ext>
              </a:extLst>
            </p:cNvPr>
            <p:cNvGrpSpPr/>
            <p:nvPr/>
          </p:nvGrpSpPr>
          <p:grpSpPr>
            <a:xfrm>
              <a:off x="332850" y="4349560"/>
              <a:ext cx="1222300" cy="1219853"/>
              <a:chOff x="3647182" y="1554087"/>
              <a:chExt cx="786667" cy="785092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E382F78C-A134-4B6E-9C85-39663987A2F2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3C80286-0A60-4144-8A95-FE8450D83323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48" name="Picture 147" descr="Icon&#10;&#10;Description automatically generated">
              <a:extLst>
                <a:ext uri="{FF2B5EF4-FFF2-40B4-BE49-F238E27FC236}">
                  <a16:creationId xmlns:a16="http://schemas.microsoft.com/office/drawing/2014/main" id="{F3157F1E-7E20-4556-8310-600DB0BD9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333" y="4506922"/>
              <a:ext cx="905123" cy="905123"/>
            </a:xfrm>
            <a:prstGeom prst="rect">
              <a:avLst/>
            </a:prstGeom>
          </p:spPr>
        </p:pic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5AF40869-6B48-4DF3-AAD3-1755E2B6AF06}"/>
              </a:ext>
            </a:extLst>
          </p:cNvPr>
          <p:cNvSpPr txBox="1"/>
          <p:nvPr/>
        </p:nvSpPr>
        <p:spPr>
          <a:xfrm>
            <a:off x="5559999" y="2673121"/>
            <a:ext cx="2376000" cy="360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DIRECT MARKETING</a:t>
            </a:r>
          </a:p>
        </p:txBody>
      </p:sp>
      <p:sp>
        <p:nvSpPr>
          <p:cNvPr id="157" name="Subtitle 2">
            <a:extLst>
              <a:ext uri="{FF2B5EF4-FFF2-40B4-BE49-F238E27FC236}">
                <a16:creationId xmlns:a16="http://schemas.microsoft.com/office/drawing/2014/main" id="{DB023175-8ADE-4A9A-982C-3FD63881FAB1}"/>
              </a:ext>
            </a:extLst>
          </p:cNvPr>
          <p:cNvSpPr txBox="1">
            <a:spLocks/>
          </p:cNvSpPr>
          <p:nvPr/>
        </p:nvSpPr>
        <p:spPr>
          <a:xfrm>
            <a:off x="5559999" y="2999529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Consent required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F609ECA-CDBF-4AC5-849E-BD48B7EAED15}"/>
              </a:ext>
            </a:extLst>
          </p:cNvPr>
          <p:cNvGrpSpPr/>
          <p:nvPr/>
        </p:nvGrpSpPr>
        <p:grpSpPr>
          <a:xfrm>
            <a:off x="4245285" y="2491000"/>
            <a:ext cx="1222300" cy="1219853"/>
            <a:chOff x="4031845" y="5245106"/>
            <a:chExt cx="1222300" cy="121985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B9CC350-B339-4461-8F62-D15B48A833BB}"/>
                </a:ext>
              </a:extLst>
            </p:cNvPr>
            <p:cNvGrpSpPr/>
            <p:nvPr/>
          </p:nvGrpSpPr>
          <p:grpSpPr>
            <a:xfrm>
              <a:off x="4031845" y="5245106"/>
              <a:ext cx="1222300" cy="1219853"/>
              <a:chOff x="3647182" y="1554087"/>
              <a:chExt cx="786667" cy="785092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BDE21971-B0C4-4842-BA14-52A2D008380C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B87860CA-4096-42E2-9B2E-4155F483A74F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60" name="Picture 159" descr="Icon&#10;&#10;Description automatically generated">
              <a:extLst>
                <a:ext uri="{FF2B5EF4-FFF2-40B4-BE49-F238E27FC236}">
                  <a16:creationId xmlns:a16="http://schemas.microsoft.com/office/drawing/2014/main" id="{DB1DA49A-FF90-40BF-A930-3F9018C76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66929" y="5356075"/>
              <a:ext cx="1008059" cy="1008059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C7812DA8-6E6A-45BC-BB9E-19D12BD85D78}"/>
              </a:ext>
            </a:extLst>
          </p:cNvPr>
          <p:cNvSpPr txBox="1"/>
          <p:nvPr/>
        </p:nvSpPr>
        <p:spPr>
          <a:xfrm>
            <a:off x="5559999" y="1136480"/>
            <a:ext cx="2376000" cy="360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MINIMISE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341FC4AE-4A21-4A31-AD61-EBBCA9FC6EEB}"/>
              </a:ext>
            </a:extLst>
          </p:cNvPr>
          <p:cNvSpPr txBox="1">
            <a:spLocks/>
          </p:cNvSpPr>
          <p:nvPr/>
        </p:nvSpPr>
        <p:spPr>
          <a:xfrm>
            <a:off x="5559999" y="1499574"/>
            <a:ext cx="2326004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Collect only what you need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921987-404F-4050-982A-2DC7D2D03543}"/>
              </a:ext>
            </a:extLst>
          </p:cNvPr>
          <p:cNvGrpSpPr/>
          <p:nvPr/>
        </p:nvGrpSpPr>
        <p:grpSpPr>
          <a:xfrm>
            <a:off x="4245285" y="949831"/>
            <a:ext cx="1222300" cy="1219853"/>
            <a:chOff x="332849" y="1881117"/>
            <a:chExt cx="1222300" cy="1219853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B680AE9-9A76-4D98-986D-218C994E3CB7}"/>
                </a:ext>
              </a:extLst>
            </p:cNvPr>
            <p:cNvGrpSpPr/>
            <p:nvPr/>
          </p:nvGrpSpPr>
          <p:grpSpPr>
            <a:xfrm>
              <a:off x="332849" y="1881117"/>
              <a:ext cx="1222300" cy="1219853"/>
              <a:chOff x="3647182" y="1554087"/>
              <a:chExt cx="786667" cy="785092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6AEB5D0-88B3-4FCF-B1AF-5BDA47E99E0D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22D45515-F503-4A4D-B339-B890B3E140DD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78F48F6-470D-4A8F-AECF-FC0EB7DBB5E0}"/>
                </a:ext>
              </a:extLst>
            </p:cNvPr>
            <p:cNvGrpSpPr/>
            <p:nvPr/>
          </p:nvGrpSpPr>
          <p:grpSpPr>
            <a:xfrm>
              <a:off x="776003" y="2126892"/>
              <a:ext cx="535344" cy="722816"/>
              <a:chOff x="1031781" y="1035294"/>
              <a:chExt cx="535344" cy="722816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9DE82B50-EBBC-4496-956B-8A50D2EA6345}"/>
                  </a:ext>
                </a:extLst>
              </p:cNvPr>
              <p:cNvGrpSpPr/>
              <p:nvPr/>
            </p:nvGrpSpPr>
            <p:grpSpPr>
              <a:xfrm>
                <a:off x="1031782" y="1035294"/>
                <a:ext cx="535343" cy="386861"/>
                <a:chOff x="1031782" y="1035294"/>
                <a:chExt cx="535343" cy="386861"/>
              </a:xfrm>
            </p:grpSpPr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01198148-5B0D-4B11-B716-2A700CB17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838351" y="1228725"/>
                  <a:ext cx="38686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6159C2DE-15C6-4E0E-B43D-FE4375CFBA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1180264" y="1228725"/>
                  <a:ext cx="38686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EB604E97-8228-4347-B9CB-2F8E0AB772CE}"/>
                  </a:ext>
                </a:extLst>
              </p:cNvPr>
              <p:cNvGrpSpPr/>
              <p:nvPr/>
            </p:nvGrpSpPr>
            <p:grpSpPr>
              <a:xfrm flipV="1">
                <a:off x="1031781" y="1371249"/>
                <a:ext cx="535343" cy="386861"/>
                <a:chOff x="1031782" y="1035294"/>
                <a:chExt cx="535343" cy="386861"/>
              </a:xfrm>
            </p:grpSpPr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7FB18276-B1F2-4813-8A90-38D166B0E7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838351" y="1228725"/>
                  <a:ext cx="38686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209FE9D0-D110-4264-9E10-9E21BFBD64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1180264" y="1228725"/>
                  <a:ext cx="38686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46CDDED3-1381-4F89-9CFB-9C9EAA59AD69}"/>
              </a:ext>
            </a:extLst>
          </p:cNvPr>
          <p:cNvSpPr txBox="1"/>
          <p:nvPr/>
        </p:nvSpPr>
        <p:spPr>
          <a:xfrm>
            <a:off x="1605942" y="2457121"/>
            <a:ext cx="2376000" cy="576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 dirty="0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SECURITY AND STORAGE</a:t>
            </a:r>
          </a:p>
        </p:txBody>
      </p:sp>
      <p:sp>
        <p:nvSpPr>
          <p:cNvPr id="177" name="Subtitle 2">
            <a:extLst>
              <a:ext uri="{FF2B5EF4-FFF2-40B4-BE49-F238E27FC236}">
                <a16:creationId xmlns:a16="http://schemas.microsoft.com/office/drawing/2014/main" id="{906A3978-4099-4157-9945-2EEE67E3E7ED}"/>
              </a:ext>
            </a:extLst>
          </p:cNvPr>
          <p:cNvSpPr txBox="1">
            <a:spLocks/>
          </p:cNvSpPr>
          <p:nvPr/>
        </p:nvSpPr>
        <p:spPr>
          <a:xfrm>
            <a:off x="1605942" y="2999529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Reasonable measures to protect information and data to be</a:t>
            </a:r>
            <a:b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deleted when no longer required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F01F836-DCF9-4274-A239-D51B0B9F1176}"/>
              </a:ext>
            </a:extLst>
          </p:cNvPr>
          <p:cNvGrpSpPr/>
          <p:nvPr/>
        </p:nvGrpSpPr>
        <p:grpSpPr>
          <a:xfrm>
            <a:off x="323138" y="2491000"/>
            <a:ext cx="1222300" cy="1219853"/>
            <a:chOff x="8176315" y="1881117"/>
            <a:chExt cx="1222300" cy="12198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F842A2E-AB18-430A-9555-ED34E0073056}"/>
                </a:ext>
              </a:extLst>
            </p:cNvPr>
            <p:cNvGrpSpPr/>
            <p:nvPr/>
          </p:nvGrpSpPr>
          <p:grpSpPr>
            <a:xfrm>
              <a:off x="8176315" y="1881117"/>
              <a:ext cx="1222300" cy="1219853"/>
              <a:chOff x="3647182" y="1554087"/>
              <a:chExt cx="786667" cy="785092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468C314-95FE-499E-9CA1-94D10711C706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68FC93C5-40AA-41D7-B71C-41B8D3D4EA97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180" name="Picture 179" descr="Icon&#10;&#10;Description automatically generated">
              <a:extLst>
                <a:ext uri="{FF2B5EF4-FFF2-40B4-BE49-F238E27FC236}">
                  <a16:creationId xmlns:a16="http://schemas.microsoft.com/office/drawing/2014/main" id="{7EA9DC39-8335-43D6-BFB4-C815BA664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03466" y="2015267"/>
              <a:ext cx="967995" cy="965662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9F97314-BA06-4D67-9B69-22360E733985}"/>
              </a:ext>
            </a:extLst>
          </p:cNvPr>
          <p:cNvGrpSpPr/>
          <p:nvPr/>
        </p:nvGrpSpPr>
        <p:grpSpPr>
          <a:xfrm>
            <a:off x="323138" y="949831"/>
            <a:ext cx="1222300" cy="1219853"/>
            <a:chOff x="8176315" y="3563112"/>
            <a:chExt cx="1222300" cy="121985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C957B2-8CAC-4BBD-BDC9-18F09ADB8FDA}"/>
                </a:ext>
              </a:extLst>
            </p:cNvPr>
            <p:cNvGrpSpPr/>
            <p:nvPr/>
          </p:nvGrpSpPr>
          <p:grpSpPr>
            <a:xfrm>
              <a:off x="8176315" y="3563112"/>
              <a:ext cx="1222300" cy="1219853"/>
              <a:chOff x="3647182" y="1554087"/>
              <a:chExt cx="786667" cy="78509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1858B3C-A1B1-4399-AAAD-2BC1C266E146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0DDCD3B-F4AE-41D7-A786-DADA7C4AF198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BC01E163-EF4D-49C7-986E-36A7979D2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6566" y="3713888"/>
              <a:ext cx="918296" cy="918296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605E399-8821-40EF-926A-2F9F512D39B2}"/>
              </a:ext>
            </a:extLst>
          </p:cNvPr>
          <p:cNvSpPr txBox="1"/>
          <p:nvPr/>
        </p:nvSpPr>
        <p:spPr>
          <a:xfrm>
            <a:off x="5559999" y="3999202"/>
            <a:ext cx="2376000" cy="576000"/>
          </a:xfrm>
          <a:prstGeom prst="rect">
            <a:avLst/>
          </a:prstGeom>
          <a:noFill/>
        </p:spPr>
        <p:txBody>
          <a:bodyPr wrap="square" lIns="18000" tIns="18000" rIns="18000" bIns="18000" rtlCol="0" anchor="b" anchorCtr="0">
            <a:noAutofit/>
          </a:bodyPr>
          <a:lstStyle/>
          <a:p>
            <a:pPr defTabSz="914377"/>
            <a:r>
              <a:rPr lang="en-US" sz="1600" b="1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ENFORCEMENT</a:t>
            </a:r>
            <a:br>
              <a:rPr lang="en-US" sz="1600" b="1">
                <a:solidFill>
                  <a:srgbClr val="00A0D2"/>
                </a:solidFill>
                <a:ea typeface="League Spartan" charset="0"/>
                <a:cs typeface="Poppins" pitchFamily="2" charset="77"/>
              </a:rPr>
            </a:br>
            <a:r>
              <a:rPr lang="en-US" sz="1600" b="1">
                <a:solidFill>
                  <a:srgbClr val="00A0D2"/>
                </a:solidFill>
                <a:ea typeface="League Spartan" charset="0"/>
                <a:cs typeface="Poppins" pitchFamily="2" charset="77"/>
              </a:rPr>
              <a:t>AND RIGHTS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6F4E001D-1ECB-4C02-93FB-B1F0780E6333}"/>
              </a:ext>
            </a:extLst>
          </p:cNvPr>
          <p:cNvSpPr txBox="1">
            <a:spLocks/>
          </p:cNvSpPr>
          <p:nvPr/>
        </p:nvSpPr>
        <p:spPr>
          <a:xfrm>
            <a:off x="1605942" y="1499574"/>
            <a:ext cx="2570242" cy="540000"/>
          </a:xfrm>
          <a:prstGeom prst="rect">
            <a:avLst/>
          </a:prstGeom>
        </p:spPr>
        <p:txBody>
          <a:bodyPr vert="horz" wrap="square" lIns="18000" tIns="18000" rIns="18000" bIns="1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New responsibilities defined</a:t>
            </a:r>
            <a:b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under the act</a:t>
            </a:r>
          </a:p>
        </p:txBody>
      </p:sp>
    </p:spTree>
    <p:extLst>
      <p:ext uri="{BB962C8B-B14F-4D97-AF65-F5344CB8AC3E}">
        <p14:creationId xmlns:p14="http://schemas.microsoft.com/office/powerpoint/2010/main" val="9982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24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24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gray">
          <a:xfrm>
            <a:off x="0" y="892"/>
            <a:ext cx="158709" cy="15870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13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400" kern="0" err="1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5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personal information?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977EFC2-715A-4F56-8301-A3359D014B72}"/>
              </a:ext>
            </a:extLst>
          </p:cNvPr>
          <p:cNvSpPr/>
          <p:nvPr/>
        </p:nvSpPr>
        <p:spPr>
          <a:xfrm>
            <a:off x="322261" y="975742"/>
            <a:ext cx="11524189" cy="857579"/>
          </a:xfrm>
          <a:prstGeom prst="roundRect">
            <a:avLst>
              <a:gd name="adj" fmla="val 8105"/>
            </a:avLst>
          </a:prstGeom>
          <a:gradFill>
            <a:gsLst>
              <a:gs pos="0">
                <a:srgbClr val="00D6FF"/>
              </a:gs>
              <a:gs pos="100000">
                <a:srgbClr val="3D45E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/>
              </a:rPr>
              <a:t>ANY INFORMATION RELATING TO AN INDENTIFIABLE LIVING NATURAL PERSON OR AN EXISTING JURISTIC PERSON</a:t>
            </a:r>
            <a:endParaRPr lang="en-US" sz="2400" spc="3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524F5-AACD-4555-946B-CC017E5BB941}"/>
              </a:ext>
            </a:extLst>
          </p:cNvPr>
          <p:cNvGrpSpPr/>
          <p:nvPr/>
        </p:nvGrpSpPr>
        <p:grpSpPr>
          <a:xfrm>
            <a:off x="1678122" y="2389825"/>
            <a:ext cx="3986407" cy="4010976"/>
            <a:chOff x="1678122" y="2389825"/>
            <a:chExt cx="3986407" cy="401097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8093C8-1FA9-4BA2-AE72-DFBC2927D9D9}"/>
                </a:ext>
              </a:extLst>
            </p:cNvPr>
            <p:cNvSpPr txBox="1"/>
            <p:nvPr/>
          </p:nvSpPr>
          <p:spPr>
            <a:xfrm>
              <a:off x="1678122" y="2389825"/>
              <a:ext cx="3832029" cy="338554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noAutofit/>
            </a:bodyPr>
            <a:lstStyle/>
            <a:p>
              <a:pPr defTabSz="914377"/>
              <a:r>
                <a:rPr lang="en-US" sz="1600" b="1">
                  <a:solidFill>
                    <a:srgbClr val="00A0D2"/>
                  </a:solidFill>
                  <a:ea typeface="League Spartan" charset="0"/>
                  <a:cs typeface="Poppins" pitchFamily="2" charset="77"/>
                </a:rPr>
                <a:t>PERSONAL INFORMATION</a:t>
              </a:r>
            </a:p>
          </p:txBody>
        </p:sp>
        <p:sp>
          <p:nvSpPr>
            <p:cNvPr id="75" name="Subtitle 2">
              <a:extLst>
                <a:ext uri="{FF2B5EF4-FFF2-40B4-BE49-F238E27FC236}">
                  <a16:creationId xmlns:a16="http://schemas.microsoft.com/office/drawing/2014/main" id="{22E76D6F-FF4D-4F63-B21A-C3D94F4305BB}"/>
                </a:ext>
              </a:extLst>
            </p:cNvPr>
            <p:cNvSpPr txBox="1">
              <a:spLocks/>
            </p:cNvSpPr>
            <p:nvPr/>
          </p:nvSpPr>
          <p:spPr>
            <a:xfrm>
              <a:off x="1678122" y="2706039"/>
              <a:ext cx="3986407" cy="3694762"/>
            </a:xfrm>
            <a:prstGeom prst="rect">
              <a:avLst/>
            </a:prstGeom>
          </p:spPr>
          <p:txBody>
            <a:bodyPr vert="horz" wrap="square" lIns="18000" tIns="18000" rIns="18000" bIns="18000" rtlCol="0" anchor="t" anchorCtr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Email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address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baseline="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Physical</a:t>
              </a: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address, location information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Telephone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number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ID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number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noProof="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Membership number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Age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Physical or mental health</a:t>
              </a:r>
            </a:p>
            <a:p>
              <a:pPr marL="171450" lvl="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Ownership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information </a:t>
              </a: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(for example cars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, houses and possessions)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baseline="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Job</a:t>
              </a: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title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Employment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history, education</a:t>
              </a: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or</a:t>
              </a:r>
              <a:r>
                <a:rPr kumimoji="0" lang="en-ZA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financial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baseline="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Family</a:t>
              </a: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structure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Personal opinions, views or preferences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dirty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etc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7BA566-4FE0-410B-A97C-68EAE1BE54B5}"/>
              </a:ext>
            </a:extLst>
          </p:cNvPr>
          <p:cNvGrpSpPr/>
          <p:nvPr/>
        </p:nvGrpSpPr>
        <p:grpSpPr>
          <a:xfrm>
            <a:off x="370891" y="2358626"/>
            <a:ext cx="1222300" cy="1219853"/>
            <a:chOff x="4031845" y="1881117"/>
            <a:chExt cx="1222300" cy="121985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0111BFA-ED34-43C9-9815-0D0E8F2DFA4D}"/>
                </a:ext>
              </a:extLst>
            </p:cNvPr>
            <p:cNvGrpSpPr/>
            <p:nvPr/>
          </p:nvGrpSpPr>
          <p:grpSpPr>
            <a:xfrm>
              <a:off x="4031845" y="1881117"/>
              <a:ext cx="1222300" cy="1219853"/>
              <a:chOff x="3647182" y="1554087"/>
              <a:chExt cx="786667" cy="78509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1509536-2F0F-4AD2-A5AD-AAADBEF0AC28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4E27AF5-446A-4F32-928E-C5B58ACC045C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78" name="Picture 77" descr="A white logo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BBE5670-49BD-46C4-A1AE-9842D20A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7050" y="2075097"/>
              <a:ext cx="831887" cy="83188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B448C38-FA88-45BF-BC95-4D2EBA0C76A3}"/>
              </a:ext>
            </a:extLst>
          </p:cNvPr>
          <p:cNvGrpSpPr/>
          <p:nvPr/>
        </p:nvGrpSpPr>
        <p:grpSpPr>
          <a:xfrm>
            <a:off x="6385673" y="2358626"/>
            <a:ext cx="1222300" cy="1219853"/>
            <a:chOff x="4031845" y="3563112"/>
            <a:chExt cx="1222300" cy="121985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31BBB86-9BBC-40E4-8498-F2629BBB72D8}"/>
                </a:ext>
              </a:extLst>
            </p:cNvPr>
            <p:cNvGrpSpPr/>
            <p:nvPr/>
          </p:nvGrpSpPr>
          <p:grpSpPr>
            <a:xfrm>
              <a:off x="4031845" y="3563112"/>
              <a:ext cx="1222300" cy="1219853"/>
              <a:chOff x="3647182" y="1554087"/>
              <a:chExt cx="786667" cy="78509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E72A72-FABC-4A84-8095-27C7390CC42C}"/>
                  </a:ext>
                </a:extLst>
              </p:cNvPr>
              <p:cNvSpPr/>
              <p:nvPr/>
            </p:nvSpPr>
            <p:spPr>
              <a:xfrm rot="5400000">
                <a:off x="3647970" y="1553299"/>
                <a:ext cx="785092" cy="786667"/>
              </a:xfrm>
              <a:prstGeom prst="ellipse">
                <a:avLst/>
              </a:prstGeom>
              <a:gradFill flip="none" rotWithShape="1">
                <a:gsLst>
                  <a:gs pos="0">
                    <a:srgbClr val="00D6FF"/>
                  </a:gs>
                  <a:gs pos="100000">
                    <a:srgbClr val="3D45E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ZA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E1A57DF-546A-45C7-9552-A70D672B82B8}"/>
                  </a:ext>
                </a:extLst>
              </p:cNvPr>
              <p:cNvSpPr/>
              <p:nvPr/>
            </p:nvSpPr>
            <p:spPr>
              <a:xfrm>
                <a:off x="3707255" y="1613372"/>
                <a:ext cx="666520" cy="666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ZA" sz="3200" b="1">
                  <a:solidFill>
                    <a:srgbClr val="00D6FF"/>
                  </a:solidFill>
                  <a:effectLst>
                    <a:outerShdw blurRad="25400" dist="127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86" name="Picture 85" descr="Icon&#10;&#10;Description automatically generated">
              <a:extLst>
                <a:ext uri="{FF2B5EF4-FFF2-40B4-BE49-F238E27FC236}">
                  <a16:creationId xmlns:a16="http://schemas.microsoft.com/office/drawing/2014/main" id="{B17A6E53-BCF7-4C07-BA1E-3D3C4C1A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48274" y="3746602"/>
              <a:ext cx="791310" cy="79131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4B62DF0-20CE-441D-BF47-78F583D167C4}"/>
              </a:ext>
            </a:extLst>
          </p:cNvPr>
          <p:cNvGrpSpPr/>
          <p:nvPr/>
        </p:nvGrpSpPr>
        <p:grpSpPr>
          <a:xfrm>
            <a:off x="322261" y="1961948"/>
            <a:ext cx="11547479" cy="158901"/>
            <a:chOff x="322261" y="5590352"/>
            <a:chExt cx="11547479" cy="15890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550EBAA-BC26-4206-97FB-088D8785587C}"/>
                </a:ext>
              </a:extLst>
            </p:cNvPr>
            <p:cNvCxnSpPr>
              <a:cxnSpLocks/>
            </p:cNvCxnSpPr>
            <p:nvPr/>
          </p:nvCxnSpPr>
          <p:spPr>
            <a:xfrm>
              <a:off x="322261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DB5F5D-1A17-405A-A711-DCB95F96ECA0}"/>
                </a:ext>
              </a:extLst>
            </p:cNvPr>
            <p:cNvCxnSpPr>
              <a:cxnSpLocks/>
            </p:cNvCxnSpPr>
            <p:nvPr/>
          </p:nvCxnSpPr>
          <p:spPr>
            <a:xfrm>
              <a:off x="6275388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row: Chevron 139">
              <a:extLst>
                <a:ext uri="{FF2B5EF4-FFF2-40B4-BE49-F238E27FC236}">
                  <a16:creationId xmlns:a16="http://schemas.microsoft.com/office/drawing/2014/main" id="{061624F4-2649-468D-8819-0069C222EB86}"/>
                </a:ext>
              </a:extLst>
            </p:cNvPr>
            <p:cNvSpPr/>
            <p:nvPr/>
          </p:nvSpPr>
          <p:spPr>
            <a:xfrm rot="5400000">
              <a:off x="6016550" y="5537076"/>
              <a:ext cx="158901" cy="265453"/>
            </a:xfrm>
            <a:prstGeom prst="chevron">
              <a:avLst>
                <a:gd name="adj" fmla="val 6408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259D93-2887-40AA-956D-88F54B4469AB}"/>
              </a:ext>
            </a:extLst>
          </p:cNvPr>
          <p:cNvGrpSpPr/>
          <p:nvPr/>
        </p:nvGrpSpPr>
        <p:grpSpPr>
          <a:xfrm>
            <a:off x="7701314" y="2389825"/>
            <a:ext cx="3837633" cy="2971448"/>
            <a:chOff x="7701314" y="2389825"/>
            <a:chExt cx="3837633" cy="297144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9D4B212-00A0-4014-92C1-72528D4FDF0D}"/>
                </a:ext>
              </a:extLst>
            </p:cNvPr>
            <p:cNvSpPr txBox="1"/>
            <p:nvPr/>
          </p:nvSpPr>
          <p:spPr>
            <a:xfrm>
              <a:off x="7701314" y="2389825"/>
              <a:ext cx="3556495" cy="391676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noAutofit/>
            </a:bodyPr>
            <a:lstStyle/>
            <a:p>
              <a:pPr defTabSz="914377"/>
              <a:r>
                <a:rPr lang="en-US" sz="1600" b="1">
                  <a:solidFill>
                    <a:srgbClr val="00A0D2"/>
                  </a:solidFill>
                  <a:ea typeface="League Spartan" charset="0"/>
                  <a:cs typeface="Poppins" pitchFamily="2" charset="77"/>
                </a:rPr>
                <a:t>SPECIAL PERSONAL INFORMATION</a:t>
              </a:r>
            </a:p>
          </p:txBody>
        </p:sp>
        <p:sp>
          <p:nvSpPr>
            <p:cNvPr id="96" name="Subtitle 2">
              <a:extLst>
                <a:ext uri="{FF2B5EF4-FFF2-40B4-BE49-F238E27FC236}">
                  <a16:creationId xmlns:a16="http://schemas.microsoft.com/office/drawing/2014/main" id="{99B21C50-D8BD-417F-BCC1-A9DC16F12B4B}"/>
                </a:ext>
              </a:extLst>
            </p:cNvPr>
            <p:cNvSpPr txBox="1">
              <a:spLocks/>
            </p:cNvSpPr>
            <p:nvPr/>
          </p:nvSpPr>
          <p:spPr>
            <a:xfrm>
              <a:off x="7731063" y="2912413"/>
              <a:ext cx="3807884" cy="2448860"/>
            </a:xfrm>
            <a:prstGeom prst="rect">
              <a:avLst/>
            </a:prstGeom>
          </p:spPr>
          <p:txBody>
            <a:bodyPr vert="horz" wrap="square" lIns="18000" tIns="18000" rIns="18000" bIns="18000" rtlCol="0" anchor="t" anchorCtr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Race</a:t>
              </a: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or ethnic origin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Gender</a:t>
              </a:r>
              <a:r>
                <a:rPr kumimoji="0" lang="en-ZA" sz="1200" b="0" i="0" u="none" strike="noStrike" kern="120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identity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noProof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Sexual orientation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Health (for example </a:t>
              </a:r>
              <a:r>
                <a:rPr kumimoji="0" lang="en-ZA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HIV</a:t>
              </a:r>
              <a:r>
                <a:rPr kumimoji="0" lang="en-ZA" sz="1200" b="0" i="0" u="none" strike="noStrike" kern="1200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status</a:t>
              </a: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)</a:t>
              </a:r>
              <a:endParaRPr kumimoji="0" lang="en-ZA" sz="12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Criminal</a:t>
              </a: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behaviour and</a:t>
              </a:r>
              <a:r>
                <a:rPr kumimoji="0" lang="en-ZA" sz="1200" b="0" i="0" u="none" strike="noStrike" kern="1200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history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 baseline="0" noProof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Religious</a:t>
              </a:r>
              <a:r>
                <a:rPr lang="en-ZA" sz="1200" noProof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beliefs</a:t>
              </a: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Philosophical beliefs</a:t>
              </a:r>
              <a:endParaRPr lang="en-ZA" sz="1200" noProof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  <a:p>
              <a:pPr marL="171450" marR="0" lvl="0" indent="-17145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Trade</a:t>
              </a:r>
              <a:r>
                <a:rPr kumimoji="0" lang="en-ZA" sz="1200" b="0" i="0" u="none" strike="noStrike" kern="1200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union membership</a:t>
              </a:r>
            </a:p>
            <a:p>
              <a:pPr marL="171450" indent="-171450" algn="l">
                <a:lnSpc>
                  <a:spcPts val="1750"/>
                </a:lnSpc>
                <a:buFont typeface="Arial" panose="020B0604020202020204" pitchFamily="34" charset="0"/>
                <a:buChar char="•"/>
                <a:defRPr/>
              </a:pPr>
              <a:r>
                <a:rPr lang="en-ZA" sz="1200" baseline="0" noProof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Any</a:t>
              </a:r>
              <a:r>
                <a:rPr lang="en-ZA" sz="1200" noProof="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information related to children</a:t>
              </a:r>
              <a:r>
                <a:rPr lang="en-ZA" sz="1200">
                  <a:solidFill>
                    <a:schemeClr val="tx1"/>
                  </a:solidFill>
                  <a:latin typeface="+mn-lt"/>
                  <a:ea typeface="Lato Light" panose="020F0502020204030203" pitchFamily="34" charset="0"/>
                  <a:cs typeface="Mukta ExtraLight" panose="020B0000000000000000" pitchFamily="34" charset="77"/>
                </a:rPr>
                <a:t> (&lt; 18)</a:t>
              </a:r>
              <a:endParaRPr kumimoji="0" lang="en-ZA" sz="12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  <a:p>
              <a:pPr marL="0" marR="0" lvl="0" indent="0" algn="l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5C67AE3-9D7B-461D-A78F-CAFE0D208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ZA">
                <a:cs typeface="Calibri"/>
              </a:rPr>
              <a:t>Dirontsho Mohale</a:t>
            </a:r>
            <a:br>
              <a:rPr lang="en-ZA">
                <a:cs typeface="Calibri"/>
              </a:rPr>
            </a:b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ZA" sz="4800" b="1"/>
              <a:t>COMPLIANCE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210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F30442-4790-4012-8A08-732BCE955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Appointment, registration and training of an information officer </a:t>
            </a:r>
          </a:p>
          <a:p>
            <a:r>
              <a:rPr lang="en-ZA" sz="1400" dirty="0"/>
              <a:t>Forms in guidelines</a:t>
            </a:r>
          </a:p>
          <a:p>
            <a:r>
              <a:rPr lang="en-ZA" sz="1400" dirty="0"/>
              <a:t>Webinars</a:t>
            </a:r>
          </a:p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Develop, implement, maintain and monitor a compliance framework</a:t>
            </a:r>
          </a:p>
          <a:p>
            <a:r>
              <a:rPr lang="en-ZA" sz="1400" dirty="0"/>
              <a:t>Impact analysis</a:t>
            </a:r>
          </a:p>
          <a:p>
            <a:r>
              <a:rPr lang="en-ZA" sz="1400" dirty="0"/>
              <a:t>Privacy Statement</a:t>
            </a:r>
          </a:p>
          <a:p>
            <a:r>
              <a:rPr lang="en-ZA" sz="1400" dirty="0"/>
              <a:t>POPIA compliant Promotion of Access to Information (PAIA) manual published</a:t>
            </a:r>
          </a:p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Data subject rights</a:t>
            </a:r>
          </a:p>
          <a:p>
            <a:r>
              <a:rPr lang="en-ZA" sz="1400" dirty="0"/>
              <a:t>Document and implement process</a:t>
            </a:r>
          </a:p>
          <a:p>
            <a:r>
              <a:rPr lang="en-ZA" sz="1400" dirty="0"/>
              <a:t>Forms in Regulations </a:t>
            </a:r>
          </a:p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Conduct personal information impact assessments </a:t>
            </a:r>
          </a:p>
          <a:p>
            <a:r>
              <a:rPr lang="en-ZA" sz="1400" dirty="0"/>
              <a:t>New products and initiatives</a:t>
            </a:r>
          </a:p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Enter into operator agreements</a:t>
            </a:r>
          </a:p>
          <a:p>
            <a:r>
              <a:rPr lang="en-ZA" sz="1400" dirty="0"/>
              <a:t>Contract review to include compliance with POPIA</a:t>
            </a:r>
          </a:p>
          <a:p>
            <a:pPr marL="0" indent="0">
              <a:buNone/>
            </a:pPr>
            <a:r>
              <a:rPr lang="en-ZA" b="1" dirty="0">
                <a:solidFill>
                  <a:srgbClr val="00A0D2"/>
                </a:solidFill>
              </a:rPr>
              <a:t>Security safeguards</a:t>
            </a:r>
          </a:p>
          <a:p>
            <a:r>
              <a:rPr lang="en-ZA" sz="1400" dirty="0"/>
              <a:t>Ensure systems cannot be hacked</a:t>
            </a:r>
          </a:p>
          <a:p>
            <a:r>
              <a:rPr lang="en-ZA" sz="1400" dirty="0"/>
              <a:t>Email personal information as an attachment which is password protected</a:t>
            </a:r>
          </a:p>
          <a:p>
            <a:r>
              <a:rPr lang="en-ZA" sz="1400" dirty="0"/>
              <a:t>Scan all hardcopies containing personal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165FB-6291-4F66-B2C5-9CA20DD9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Minimum mandatory requirements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278E73B-F94E-46D2-A80D-C5B3C4E4A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0407" y="2583656"/>
            <a:ext cx="4406630" cy="40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5C67AE3-9D7B-461D-A78F-CAFE0D208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ZA">
                <a:cs typeface="Calibri"/>
              </a:rPr>
              <a:t>Carlia van der Merwe and Kezia Talbot</a:t>
            </a: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ZA" sz="4800" b="1"/>
              <a:t>PRACTICAL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665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D362DB-3371-4FAB-9BD3-B5579969CC52}"/>
              </a:ext>
            </a:extLst>
          </p:cNvPr>
          <p:cNvSpPr/>
          <p:nvPr/>
        </p:nvSpPr>
        <p:spPr>
          <a:xfrm>
            <a:off x="354037" y="2931645"/>
            <a:ext cx="2196000" cy="3436767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Collection for purpose 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Information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Identification and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Integrity and accuracy of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Responsibility and accountability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A5E16-4D01-4239-A79B-0783077251E0}"/>
              </a:ext>
            </a:extLst>
          </p:cNvPr>
          <p:cNvSpPr/>
          <p:nvPr/>
        </p:nvSpPr>
        <p:spPr>
          <a:xfrm>
            <a:off x="3693848" y="2964033"/>
            <a:ext cx="2196000" cy="1296000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050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E5C8F-DAB8-4ED8-9CB2-3811E316C0EC}"/>
              </a:ext>
            </a:extLst>
          </p:cNvPr>
          <p:cNvSpPr/>
          <p:nvPr/>
        </p:nvSpPr>
        <p:spPr>
          <a:xfrm>
            <a:off x="2633517" y="2931645"/>
            <a:ext cx="2196000" cy="2526619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Explicitly defined consent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Monitor data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Breach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Necessity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Notification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Internet and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Clean desk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0ED863-A109-4044-BD0D-CF021EBB86CA}"/>
              </a:ext>
            </a:extLst>
          </p:cNvPr>
          <p:cNvSpPr/>
          <p:nvPr/>
        </p:nvSpPr>
        <p:spPr>
          <a:xfrm>
            <a:off x="4912997" y="2931645"/>
            <a:ext cx="2196000" cy="2793905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Sharing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Unprotected and sensitive or confidential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Consent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Audit trails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Due diligence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F00688-1E65-4FAD-93C3-6A5DB5B9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Consider the information lifecycle</a:t>
            </a:r>
          </a:p>
        </p:txBody>
      </p:sp>
      <p:sp>
        <p:nvSpPr>
          <p:cNvPr id="18" name="Graphic 43">
            <a:extLst>
              <a:ext uri="{FF2B5EF4-FFF2-40B4-BE49-F238E27FC236}">
                <a16:creationId xmlns:a16="http://schemas.microsoft.com/office/drawing/2014/main" id="{04F30516-E091-4B5B-ACED-5D4A4754B4D0}"/>
              </a:ext>
            </a:extLst>
          </p:cNvPr>
          <p:cNvSpPr/>
          <p:nvPr/>
        </p:nvSpPr>
        <p:spPr>
          <a:xfrm>
            <a:off x="7005590" y="856595"/>
            <a:ext cx="2906317" cy="1523640"/>
          </a:xfrm>
          <a:custGeom>
            <a:avLst/>
            <a:gdLst>
              <a:gd name="connsiteX0" fmla="*/ 2872458 w 2906317"/>
              <a:gd name="connsiteY0" fmla="*/ 844634 h 1811720"/>
              <a:gd name="connsiteX1" fmla="*/ 1790714 w 2906317"/>
              <a:gd name="connsiteY1" fmla="*/ 40802 h 1811720"/>
              <a:gd name="connsiteX2" fmla="*/ 1626101 w 2906317"/>
              <a:gd name="connsiteY2" fmla="*/ 80068 h 1811720"/>
              <a:gd name="connsiteX3" fmla="*/ 1626101 w 2906317"/>
              <a:gd name="connsiteY3" fmla="*/ 253400 h 1811720"/>
              <a:gd name="connsiteX4" fmla="*/ 1626101 w 2906317"/>
              <a:gd name="connsiteY4" fmla="*/ 311177 h 1811720"/>
              <a:gd name="connsiteX5" fmla="*/ 0 w 2906317"/>
              <a:gd name="connsiteY5" fmla="*/ 311177 h 1811720"/>
              <a:gd name="connsiteX6" fmla="*/ 685453 w 2906317"/>
              <a:gd name="connsiteY6" fmla="*/ 821074 h 1811720"/>
              <a:gd name="connsiteX7" fmla="*/ 685453 w 2906317"/>
              <a:gd name="connsiteY7" fmla="*/ 990479 h 1811720"/>
              <a:gd name="connsiteX8" fmla="*/ 0 w 2906317"/>
              <a:gd name="connsiteY8" fmla="*/ 1500377 h 1811720"/>
              <a:gd name="connsiteX9" fmla="*/ 1626101 w 2906317"/>
              <a:gd name="connsiteY9" fmla="*/ 1500377 h 1811720"/>
              <a:gd name="connsiteX10" fmla="*/ 1626101 w 2906317"/>
              <a:gd name="connsiteY10" fmla="*/ 1508791 h 1811720"/>
              <a:gd name="connsiteX11" fmla="*/ 1626101 w 2906317"/>
              <a:gd name="connsiteY11" fmla="*/ 1731486 h 1811720"/>
              <a:gd name="connsiteX12" fmla="*/ 1790714 w 2906317"/>
              <a:gd name="connsiteY12" fmla="*/ 1770752 h 1811720"/>
              <a:gd name="connsiteX13" fmla="*/ 2871588 w 2906317"/>
              <a:gd name="connsiteY13" fmla="*/ 966920 h 1811720"/>
              <a:gd name="connsiteX14" fmla="*/ 2872458 w 2906317"/>
              <a:gd name="connsiteY14" fmla="*/ 844634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6317" h="1811720">
                <a:moveTo>
                  <a:pt x="2872458" y="844634"/>
                </a:moveTo>
                <a:lnTo>
                  <a:pt x="1790714" y="40802"/>
                </a:lnTo>
                <a:cubicBezTo>
                  <a:pt x="1700133" y="-26511"/>
                  <a:pt x="1626101" y="-8561"/>
                  <a:pt x="1626101" y="80068"/>
                </a:cubicBezTo>
                <a:lnTo>
                  <a:pt x="1626101" y="253400"/>
                </a:lnTo>
                <a:lnTo>
                  <a:pt x="1626101" y="311177"/>
                </a:lnTo>
                <a:lnTo>
                  <a:pt x="0" y="311177"/>
                </a:lnTo>
                <a:lnTo>
                  <a:pt x="685453" y="821074"/>
                </a:lnTo>
                <a:cubicBezTo>
                  <a:pt x="749034" y="868755"/>
                  <a:pt x="749034" y="942799"/>
                  <a:pt x="685453" y="990479"/>
                </a:cubicBezTo>
                <a:lnTo>
                  <a:pt x="0" y="1500377"/>
                </a:lnTo>
                <a:lnTo>
                  <a:pt x="1626101" y="1500377"/>
                </a:lnTo>
                <a:lnTo>
                  <a:pt x="1626101" y="1508791"/>
                </a:lnTo>
                <a:lnTo>
                  <a:pt x="1626101" y="1731486"/>
                </a:lnTo>
                <a:cubicBezTo>
                  <a:pt x="1626101" y="1820676"/>
                  <a:pt x="1700133" y="1838065"/>
                  <a:pt x="1790714" y="1770752"/>
                </a:cubicBezTo>
                <a:lnTo>
                  <a:pt x="2871588" y="966920"/>
                </a:lnTo>
                <a:cubicBezTo>
                  <a:pt x="2917749" y="933263"/>
                  <a:pt x="2917749" y="878291"/>
                  <a:pt x="2872458" y="844634"/>
                </a:cubicBezTo>
                <a:close/>
              </a:path>
            </a:pathLst>
          </a:custGeom>
          <a:gradFill>
            <a:gsLst>
              <a:gs pos="100000">
                <a:srgbClr val="820082"/>
              </a:gs>
              <a:gs pos="0">
                <a:srgbClr val="3D45E0"/>
              </a:gs>
            </a:gsLst>
            <a:lin ang="0" scaled="1"/>
          </a:gradFill>
          <a:ln w="8698" cap="flat">
            <a:noFill/>
            <a:prstDash val="solid"/>
            <a:miter/>
          </a:ln>
          <a:effectLst>
            <a:outerShdw blurRad="381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216000" rIns="72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Maintain</a:t>
            </a:r>
            <a:endParaRPr lang="en-ZA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Graphic 42">
            <a:extLst>
              <a:ext uri="{FF2B5EF4-FFF2-40B4-BE49-F238E27FC236}">
                <a16:creationId xmlns:a16="http://schemas.microsoft.com/office/drawing/2014/main" id="{56D31F45-197B-45A6-9203-7E801E32F435}"/>
              </a:ext>
            </a:extLst>
          </p:cNvPr>
          <p:cNvSpPr/>
          <p:nvPr/>
        </p:nvSpPr>
        <p:spPr>
          <a:xfrm>
            <a:off x="4777813" y="856595"/>
            <a:ext cx="2906317" cy="1523640"/>
          </a:xfrm>
          <a:custGeom>
            <a:avLst/>
            <a:gdLst>
              <a:gd name="connsiteX0" fmla="*/ 2872458 w 2906317"/>
              <a:gd name="connsiteY0" fmla="*/ 844634 h 1811720"/>
              <a:gd name="connsiteX1" fmla="*/ 1790714 w 2906317"/>
              <a:gd name="connsiteY1" fmla="*/ 40802 h 1811720"/>
              <a:gd name="connsiteX2" fmla="*/ 1626101 w 2906317"/>
              <a:gd name="connsiteY2" fmla="*/ 80068 h 1811720"/>
              <a:gd name="connsiteX3" fmla="*/ 1626101 w 2906317"/>
              <a:gd name="connsiteY3" fmla="*/ 253400 h 1811720"/>
              <a:gd name="connsiteX4" fmla="*/ 1626101 w 2906317"/>
              <a:gd name="connsiteY4" fmla="*/ 311177 h 1811720"/>
              <a:gd name="connsiteX5" fmla="*/ 0 w 2906317"/>
              <a:gd name="connsiteY5" fmla="*/ 311177 h 1811720"/>
              <a:gd name="connsiteX6" fmla="*/ 685453 w 2906317"/>
              <a:gd name="connsiteY6" fmla="*/ 821074 h 1811720"/>
              <a:gd name="connsiteX7" fmla="*/ 685453 w 2906317"/>
              <a:gd name="connsiteY7" fmla="*/ 990479 h 1811720"/>
              <a:gd name="connsiteX8" fmla="*/ 0 w 2906317"/>
              <a:gd name="connsiteY8" fmla="*/ 1500377 h 1811720"/>
              <a:gd name="connsiteX9" fmla="*/ 1626101 w 2906317"/>
              <a:gd name="connsiteY9" fmla="*/ 1500377 h 1811720"/>
              <a:gd name="connsiteX10" fmla="*/ 1626101 w 2906317"/>
              <a:gd name="connsiteY10" fmla="*/ 1508791 h 1811720"/>
              <a:gd name="connsiteX11" fmla="*/ 1626101 w 2906317"/>
              <a:gd name="connsiteY11" fmla="*/ 1731486 h 1811720"/>
              <a:gd name="connsiteX12" fmla="*/ 1790714 w 2906317"/>
              <a:gd name="connsiteY12" fmla="*/ 1770752 h 1811720"/>
              <a:gd name="connsiteX13" fmla="*/ 2871588 w 2906317"/>
              <a:gd name="connsiteY13" fmla="*/ 966920 h 1811720"/>
              <a:gd name="connsiteX14" fmla="*/ 2872458 w 2906317"/>
              <a:gd name="connsiteY14" fmla="*/ 844634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6317" h="1811720">
                <a:moveTo>
                  <a:pt x="2872458" y="844634"/>
                </a:moveTo>
                <a:lnTo>
                  <a:pt x="1790714" y="40802"/>
                </a:lnTo>
                <a:cubicBezTo>
                  <a:pt x="1700133" y="-26511"/>
                  <a:pt x="1626101" y="-8561"/>
                  <a:pt x="1626101" y="80068"/>
                </a:cubicBezTo>
                <a:lnTo>
                  <a:pt x="1626101" y="253400"/>
                </a:lnTo>
                <a:lnTo>
                  <a:pt x="1626101" y="311177"/>
                </a:lnTo>
                <a:lnTo>
                  <a:pt x="0" y="311177"/>
                </a:lnTo>
                <a:lnTo>
                  <a:pt x="685453" y="821074"/>
                </a:lnTo>
                <a:cubicBezTo>
                  <a:pt x="749034" y="868755"/>
                  <a:pt x="749034" y="942799"/>
                  <a:pt x="685453" y="990479"/>
                </a:cubicBezTo>
                <a:lnTo>
                  <a:pt x="0" y="1500377"/>
                </a:lnTo>
                <a:lnTo>
                  <a:pt x="1626101" y="1500377"/>
                </a:lnTo>
                <a:lnTo>
                  <a:pt x="1626101" y="1508791"/>
                </a:lnTo>
                <a:lnTo>
                  <a:pt x="1626101" y="1731486"/>
                </a:lnTo>
                <a:cubicBezTo>
                  <a:pt x="1626101" y="1820676"/>
                  <a:pt x="1700133" y="1838065"/>
                  <a:pt x="1790714" y="1770752"/>
                </a:cubicBezTo>
                <a:lnTo>
                  <a:pt x="2871588" y="966920"/>
                </a:lnTo>
                <a:cubicBezTo>
                  <a:pt x="2917749" y="933263"/>
                  <a:pt x="2917749" y="878291"/>
                  <a:pt x="2872458" y="844634"/>
                </a:cubicBezTo>
                <a:close/>
              </a:path>
            </a:pathLst>
          </a:custGeom>
          <a:gradFill flip="none" rotWithShape="1">
            <a:gsLst>
              <a:gs pos="0">
                <a:srgbClr val="00A0D2"/>
              </a:gs>
              <a:gs pos="100000">
                <a:srgbClr val="3D45E0"/>
              </a:gs>
            </a:gsLst>
            <a:lin ang="0" scaled="1"/>
            <a:tileRect/>
          </a:gradFill>
          <a:ln w="8698" cap="flat">
            <a:noFill/>
            <a:prstDash val="solid"/>
            <a:miter/>
          </a:ln>
          <a:effectLst>
            <a:outerShdw blurRad="381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216000" rIns="72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Share</a:t>
            </a:r>
            <a:endParaRPr lang="en-ZA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Graphic 41">
            <a:extLst>
              <a:ext uri="{FF2B5EF4-FFF2-40B4-BE49-F238E27FC236}">
                <a16:creationId xmlns:a16="http://schemas.microsoft.com/office/drawing/2014/main" id="{091E60E6-D9AF-4E93-80DF-B719499FA066}"/>
              </a:ext>
            </a:extLst>
          </p:cNvPr>
          <p:cNvSpPr/>
          <p:nvPr/>
        </p:nvSpPr>
        <p:spPr>
          <a:xfrm>
            <a:off x="2550037" y="856595"/>
            <a:ext cx="2906317" cy="1523640"/>
          </a:xfrm>
          <a:custGeom>
            <a:avLst/>
            <a:gdLst>
              <a:gd name="connsiteX0" fmla="*/ 2872458 w 2906317"/>
              <a:gd name="connsiteY0" fmla="*/ 844634 h 1811720"/>
              <a:gd name="connsiteX1" fmla="*/ 1790714 w 2906317"/>
              <a:gd name="connsiteY1" fmla="*/ 40802 h 1811720"/>
              <a:gd name="connsiteX2" fmla="*/ 1626101 w 2906317"/>
              <a:gd name="connsiteY2" fmla="*/ 80068 h 1811720"/>
              <a:gd name="connsiteX3" fmla="*/ 1626101 w 2906317"/>
              <a:gd name="connsiteY3" fmla="*/ 253400 h 1811720"/>
              <a:gd name="connsiteX4" fmla="*/ 1626101 w 2906317"/>
              <a:gd name="connsiteY4" fmla="*/ 311177 h 1811720"/>
              <a:gd name="connsiteX5" fmla="*/ 0 w 2906317"/>
              <a:gd name="connsiteY5" fmla="*/ 311177 h 1811720"/>
              <a:gd name="connsiteX6" fmla="*/ 685453 w 2906317"/>
              <a:gd name="connsiteY6" fmla="*/ 821074 h 1811720"/>
              <a:gd name="connsiteX7" fmla="*/ 685453 w 2906317"/>
              <a:gd name="connsiteY7" fmla="*/ 990479 h 1811720"/>
              <a:gd name="connsiteX8" fmla="*/ 0 w 2906317"/>
              <a:gd name="connsiteY8" fmla="*/ 1500377 h 1811720"/>
              <a:gd name="connsiteX9" fmla="*/ 1626101 w 2906317"/>
              <a:gd name="connsiteY9" fmla="*/ 1500377 h 1811720"/>
              <a:gd name="connsiteX10" fmla="*/ 1626101 w 2906317"/>
              <a:gd name="connsiteY10" fmla="*/ 1508791 h 1811720"/>
              <a:gd name="connsiteX11" fmla="*/ 1626101 w 2906317"/>
              <a:gd name="connsiteY11" fmla="*/ 1731486 h 1811720"/>
              <a:gd name="connsiteX12" fmla="*/ 1790714 w 2906317"/>
              <a:gd name="connsiteY12" fmla="*/ 1770752 h 1811720"/>
              <a:gd name="connsiteX13" fmla="*/ 2871588 w 2906317"/>
              <a:gd name="connsiteY13" fmla="*/ 966920 h 1811720"/>
              <a:gd name="connsiteX14" fmla="*/ 2872458 w 2906317"/>
              <a:gd name="connsiteY14" fmla="*/ 844634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6317" h="1811720">
                <a:moveTo>
                  <a:pt x="2872458" y="844634"/>
                </a:moveTo>
                <a:lnTo>
                  <a:pt x="1790714" y="40802"/>
                </a:lnTo>
                <a:cubicBezTo>
                  <a:pt x="1700133" y="-26511"/>
                  <a:pt x="1626101" y="-8561"/>
                  <a:pt x="1626101" y="80068"/>
                </a:cubicBezTo>
                <a:lnTo>
                  <a:pt x="1626101" y="253400"/>
                </a:lnTo>
                <a:lnTo>
                  <a:pt x="1626101" y="311177"/>
                </a:lnTo>
                <a:lnTo>
                  <a:pt x="0" y="311177"/>
                </a:lnTo>
                <a:lnTo>
                  <a:pt x="685453" y="821074"/>
                </a:lnTo>
                <a:cubicBezTo>
                  <a:pt x="749034" y="868755"/>
                  <a:pt x="749034" y="942799"/>
                  <a:pt x="685453" y="990479"/>
                </a:cubicBezTo>
                <a:lnTo>
                  <a:pt x="0" y="1500377"/>
                </a:lnTo>
                <a:lnTo>
                  <a:pt x="1626101" y="1500377"/>
                </a:lnTo>
                <a:lnTo>
                  <a:pt x="1626101" y="1508791"/>
                </a:lnTo>
                <a:lnTo>
                  <a:pt x="1626101" y="1731486"/>
                </a:lnTo>
                <a:cubicBezTo>
                  <a:pt x="1626101" y="1820676"/>
                  <a:pt x="1700133" y="1838065"/>
                  <a:pt x="1790714" y="1770752"/>
                </a:cubicBezTo>
                <a:lnTo>
                  <a:pt x="2871588" y="966920"/>
                </a:lnTo>
                <a:cubicBezTo>
                  <a:pt x="2917749" y="933263"/>
                  <a:pt x="2917749" y="878291"/>
                  <a:pt x="2872458" y="844634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00A0D2"/>
              </a:gs>
            </a:gsLst>
            <a:lin ang="0" scaled="1"/>
          </a:gradFill>
          <a:ln w="8698" cap="flat">
            <a:noFill/>
            <a:prstDash val="solid"/>
            <a:miter/>
          </a:ln>
          <a:effectLst>
            <a:outerShdw blurRad="381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216000" rIns="72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Use</a:t>
            </a:r>
            <a:endParaRPr lang="en-ZA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75D89A1-859E-4973-A3FE-17EC56416E8E}"/>
              </a:ext>
            </a:extLst>
          </p:cNvPr>
          <p:cNvSpPr/>
          <p:nvPr/>
        </p:nvSpPr>
        <p:spPr>
          <a:xfrm>
            <a:off x="322261" y="856595"/>
            <a:ext cx="2906317" cy="1523640"/>
          </a:xfrm>
          <a:custGeom>
            <a:avLst/>
            <a:gdLst>
              <a:gd name="connsiteX0" fmla="*/ 2872458 w 2906317"/>
              <a:gd name="connsiteY0" fmla="*/ 844634 h 1811720"/>
              <a:gd name="connsiteX1" fmla="*/ 1790714 w 2906317"/>
              <a:gd name="connsiteY1" fmla="*/ 40802 h 1811720"/>
              <a:gd name="connsiteX2" fmla="*/ 1626101 w 2906317"/>
              <a:gd name="connsiteY2" fmla="*/ 80068 h 1811720"/>
              <a:gd name="connsiteX3" fmla="*/ 1626101 w 2906317"/>
              <a:gd name="connsiteY3" fmla="*/ 253400 h 1811720"/>
              <a:gd name="connsiteX4" fmla="*/ 1626101 w 2906317"/>
              <a:gd name="connsiteY4" fmla="*/ 311177 h 1811720"/>
              <a:gd name="connsiteX5" fmla="*/ 0 w 2906317"/>
              <a:gd name="connsiteY5" fmla="*/ 311177 h 1811720"/>
              <a:gd name="connsiteX6" fmla="*/ 685453 w 2906317"/>
              <a:gd name="connsiteY6" fmla="*/ 821074 h 1811720"/>
              <a:gd name="connsiteX7" fmla="*/ 685453 w 2906317"/>
              <a:gd name="connsiteY7" fmla="*/ 990479 h 1811720"/>
              <a:gd name="connsiteX8" fmla="*/ 0 w 2906317"/>
              <a:gd name="connsiteY8" fmla="*/ 1500377 h 1811720"/>
              <a:gd name="connsiteX9" fmla="*/ 1626101 w 2906317"/>
              <a:gd name="connsiteY9" fmla="*/ 1500377 h 1811720"/>
              <a:gd name="connsiteX10" fmla="*/ 1626101 w 2906317"/>
              <a:gd name="connsiteY10" fmla="*/ 1508791 h 1811720"/>
              <a:gd name="connsiteX11" fmla="*/ 1626101 w 2906317"/>
              <a:gd name="connsiteY11" fmla="*/ 1731486 h 1811720"/>
              <a:gd name="connsiteX12" fmla="*/ 1790714 w 2906317"/>
              <a:gd name="connsiteY12" fmla="*/ 1770752 h 1811720"/>
              <a:gd name="connsiteX13" fmla="*/ 2871588 w 2906317"/>
              <a:gd name="connsiteY13" fmla="*/ 966920 h 1811720"/>
              <a:gd name="connsiteX14" fmla="*/ 2872458 w 2906317"/>
              <a:gd name="connsiteY14" fmla="*/ 844634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6317" h="1811720">
                <a:moveTo>
                  <a:pt x="2872458" y="844634"/>
                </a:moveTo>
                <a:lnTo>
                  <a:pt x="1790714" y="40802"/>
                </a:lnTo>
                <a:cubicBezTo>
                  <a:pt x="1700133" y="-26511"/>
                  <a:pt x="1626101" y="-8561"/>
                  <a:pt x="1626101" y="80068"/>
                </a:cubicBezTo>
                <a:lnTo>
                  <a:pt x="1626101" y="253400"/>
                </a:lnTo>
                <a:lnTo>
                  <a:pt x="1626101" y="311177"/>
                </a:lnTo>
                <a:lnTo>
                  <a:pt x="0" y="311177"/>
                </a:lnTo>
                <a:lnTo>
                  <a:pt x="685453" y="821074"/>
                </a:lnTo>
                <a:cubicBezTo>
                  <a:pt x="749034" y="868755"/>
                  <a:pt x="749034" y="942799"/>
                  <a:pt x="685453" y="990479"/>
                </a:cubicBezTo>
                <a:lnTo>
                  <a:pt x="0" y="1500377"/>
                </a:lnTo>
                <a:lnTo>
                  <a:pt x="1626101" y="1500377"/>
                </a:lnTo>
                <a:lnTo>
                  <a:pt x="1626101" y="1508791"/>
                </a:lnTo>
                <a:lnTo>
                  <a:pt x="1626101" y="1731486"/>
                </a:lnTo>
                <a:cubicBezTo>
                  <a:pt x="1626101" y="1820676"/>
                  <a:pt x="1700133" y="1838065"/>
                  <a:pt x="1790714" y="1770752"/>
                </a:cubicBezTo>
                <a:lnTo>
                  <a:pt x="2871588" y="966920"/>
                </a:lnTo>
                <a:cubicBezTo>
                  <a:pt x="2917749" y="933263"/>
                  <a:pt x="2917749" y="878291"/>
                  <a:pt x="2872458" y="8446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8698" cap="flat">
            <a:noFill/>
            <a:prstDash val="solid"/>
            <a:miter/>
          </a:ln>
          <a:effectLst>
            <a:outerShdw blurRad="381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216000" rIns="72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Acquire</a:t>
            </a:r>
            <a:endParaRPr lang="en-ZA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B62DF0-20CE-441D-BF47-78F583D167C4}"/>
              </a:ext>
            </a:extLst>
          </p:cNvPr>
          <p:cNvGrpSpPr/>
          <p:nvPr/>
        </p:nvGrpSpPr>
        <p:grpSpPr>
          <a:xfrm flipV="1">
            <a:off x="322261" y="2380236"/>
            <a:ext cx="11547479" cy="237651"/>
            <a:chOff x="322261" y="5590352"/>
            <a:chExt cx="11547479" cy="15890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50EBAA-BC26-4206-97FB-088D8785587C}"/>
                </a:ext>
              </a:extLst>
            </p:cNvPr>
            <p:cNvCxnSpPr>
              <a:cxnSpLocks/>
            </p:cNvCxnSpPr>
            <p:nvPr/>
          </p:nvCxnSpPr>
          <p:spPr>
            <a:xfrm>
              <a:off x="322261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DB5F5D-1A17-405A-A711-DCB95F96ECA0}"/>
                </a:ext>
              </a:extLst>
            </p:cNvPr>
            <p:cNvCxnSpPr>
              <a:cxnSpLocks/>
            </p:cNvCxnSpPr>
            <p:nvPr/>
          </p:nvCxnSpPr>
          <p:spPr>
            <a:xfrm>
              <a:off x="6275388" y="5590352"/>
              <a:ext cx="55943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Chevron 139">
              <a:extLst>
                <a:ext uri="{FF2B5EF4-FFF2-40B4-BE49-F238E27FC236}">
                  <a16:creationId xmlns:a16="http://schemas.microsoft.com/office/drawing/2014/main" id="{061624F4-2649-468D-8819-0069C222EB86}"/>
                </a:ext>
              </a:extLst>
            </p:cNvPr>
            <p:cNvSpPr/>
            <p:nvPr/>
          </p:nvSpPr>
          <p:spPr>
            <a:xfrm rot="5400000">
              <a:off x="6016550" y="5537076"/>
              <a:ext cx="158901" cy="265453"/>
            </a:xfrm>
            <a:prstGeom prst="chevron">
              <a:avLst>
                <a:gd name="adj" fmla="val 6408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sp>
        <p:nvSpPr>
          <p:cNvPr id="46" name="Graphic 43">
            <a:extLst>
              <a:ext uri="{FF2B5EF4-FFF2-40B4-BE49-F238E27FC236}">
                <a16:creationId xmlns:a16="http://schemas.microsoft.com/office/drawing/2014/main" id="{04F30516-E091-4B5B-ACED-5D4A4754B4D0}"/>
              </a:ext>
            </a:extLst>
          </p:cNvPr>
          <p:cNvSpPr/>
          <p:nvPr/>
        </p:nvSpPr>
        <p:spPr>
          <a:xfrm>
            <a:off x="9233365" y="856595"/>
            <a:ext cx="2906317" cy="1523640"/>
          </a:xfrm>
          <a:custGeom>
            <a:avLst/>
            <a:gdLst>
              <a:gd name="connsiteX0" fmla="*/ 2872458 w 2906317"/>
              <a:gd name="connsiteY0" fmla="*/ 844634 h 1811720"/>
              <a:gd name="connsiteX1" fmla="*/ 1790714 w 2906317"/>
              <a:gd name="connsiteY1" fmla="*/ 40802 h 1811720"/>
              <a:gd name="connsiteX2" fmla="*/ 1626101 w 2906317"/>
              <a:gd name="connsiteY2" fmla="*/ 80068 h 1811720"/>
              <a:gd name="connsiteX3" fmla="*/ 1626101 w 2906317"/>
              <a:gd name="connsiteY3" fmla="*/ 253400 h 1811720"/>
              <a:gd name="connsiteX4" fmla="*/ 1626101 w 2906317"/>
              <a:gd name="connsiteY4" fmla="*/ 311177 h 1811720"/>
              <a:gd name="connsiteX5" fmla="*/ 0 w 2906317"/>
              <a:gd name="connsiteY5" fmla="*/ 311177 h 1811720"/>
              <a:gd name="connsiteX6" fmla="*/ 685453 w 2906317"/>
              <a:gd name="connsiteY6" fmla="*/ 821074 h 1811720"/>
              <a:gd name="connsiteX7" fmla="*/ 685453 w 2906317"/>
              <a:gd name="connsiteY7" fmla="*/ 990479 h 1811720"/>
              <a:gd name="connsiteX8" fmla="*/ 0 w 2906317"/>
              <a:gd name="connsiteY8" fmla="*/ 1500377 h 1811720"/>
              <a:gd name="connsiteX9" fmla="*/ 1626101 w 2906317"/>
              <a:gd name="connsiteY9" fmla="*/ 1500377 h 1811720"/>
              <a:gd name="connsiteX10" fmla="*/ 1626101 w 2906317"/>
              <a:gd name="connsiteY10" fmla="*/ 1508791 h 1811720"/>
              <a:gd name="connsiteX11" fmla="*/ 1626101 w 2906317"/>
              <a:gd name="connsiteY11" fmla="*/ 1731486 h 1811720"/>
              <a:gd name="connsiteX12" fmla="*/ 1790714 w 2906317"/>
              <a:gd name="connsiteY12" fmla="*/ 1770752 h 1811720"/>
              <a:gd name="connsiteX13" fmla="*/ 2871588 w 2906317"/>
              <a:gd name="connsiteY13" fmla="*/ 966920 h 1811720"/>
              <a:gd name="connsiteX14" fmla="*/ 2872458 w 2906317"/>
              <a:gd name="connsiteY14" fmla="*/ 844634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6317" h="1811720">
                <a:moveTo>
                  <a:pt x="2872458" y="844634"/>
                </a:moveTo>
                <a:lnTo>
                  <a:pt x="1790714" y="40802"/>
                </a:lnTo>
                <a:cubicBezTo>
                  <a:pt x="1700133" y="-26511"/>
                  <a:pt x="1626101" y="-8561"/>
                  <a:pt x="1626101" y="80068"/>
                </a:cubicBezTo>
                <a:lnTo>
                  <a:pt x="1626101" y="253400"/>
                </a:lnTo>
                <a:lnTo>
                  <a:pt x="1626101" y="311177"/>
                </a:lnTo>
                <a:lnTo>
                  <a:pt x="0" y="311177"/>
                </a:lnTo>
                <a:lnTo>
                  <a:pt x="685453" y="821074"/>
                </a:lnTo>
                <a:cubicBezTo>
                  <a:pt x="749034" y="868755"/>
                  <a:pt x="749034" y="942799"/>
                  <a:pt x="685453" y="990479"/>
                </a:cubicBezTo>
                <a:lnTo>
                  <a:pt x="0" y="1500377"/>
                </a:lnTo>
                <a:lnTo>
                  <a:pt x="1626101" y="1500377"/>
                </a:lnTo>
                <a:lnTo>
                  <a:pt x="1626101" y="1508791"/>
                </a:lnTo>
                <a:lnTo>
                  <a:pt x="1626101" y="1731486"/>
                </a:lnTo>
                <a:cubicBezTo>
                  <a:pt x="1626101" y="1820676"/>
                  <a:pt x="1700133" y="1838065"/>
                  <a:pt x="1790714" y="1770752"/>
                </a:cubicBezTo>
                <a:lnTo>
                  <a:pt x="2871588" y="966920"/>
                </a:lnTo>
                <a:cubicBezTo>
                  <a:pt x="2917749" y="933263"/>
                  <a:pt x="2917749" y="878291"/>
                  <a:pt x="2872458" y="844634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rgbClr val="3D45E0"/>
              </a:gs>
            </a:gsLst>
            <a:lin ang="0" scaled="1"/>
          </a:gradFill>
          <a:ln w="8698" cap="flat">
            <a:noFill/>
            <a:prstDash val="solid"/>
            <a:miter/>
          </a:ln>
          <a:effectLst>
            <a:outerShdw blurRad="381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216000" rIns="72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Destruction</a:t>
            </a:r>
            <a:endParaRPr lang="en-ZA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0ED863-A109-4044-BD0D-CF021EBB86CA}"/>
              </a:ext>
            </a:extLst>
          </p:cNvPr>
          <p:cNvSpPr/>
          <p:nvPr/>
        </p:nvSpPr>
        <p:spPr>
          <a:xfrm>
            <a:off x="7192477" y="2931645"/>
            <a:ext cx="2196000" cy="3131529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Appropriate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Storage medium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Contingency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Access restrictions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Integrity and accuracy of information</a:t>
            </a:r>
          </a:p>
          <a:p>
            <a:endParaRPr lang="en-US" sz="1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0ED863-A109-4044-BD0D-CF021EBB86CA}"/>
              </a:ext>
            </a:extLst>
          </p:cNvPr>
          <p:cNvSpPr/>
          <p:nvPr/>
        </p:nvSpPr>
        <p:spPr>
          <a:xfrm>
            <a:off x="9471956" y="2931645"/>
            <a:ext cx="2196000" cy="3131529"/>
          </a:xfrm>
          <a:prstGeom prst="rect">
            <a:avLst/>
          </a:prstGeom>
          <a:noFill/>
          <a:ln w="86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Retention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Shredding and disposal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De-identification or destruction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Data removal and verification of removal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Render data anonymous</a:t>
            </a:r>
          </a:p>
        </p:txBody>
      </p:sp>
    </p:spTree>
    <p:extLst>
      <p:ext uri="{BB962C8B-B14F-4D97-AF65-F5344CB8AC3E}">
        <p14:creationId xmlns:p14="http://schemas.microsoft.com/office/powerpoint/2010/main" val="20269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NkwgosQFmUNXPeyxDv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lPoTgURfwzqgajREr.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lPoTgURfwzqgajREr.qA"/>
</p:tagLst>
</file>

<file path=ppt/theme/theme1.xml><?xml version="1.0" encoding="utf-8"?>
<a:theme xmlns:a="http://schemas.openxmlformats.org/drawingml/2006/main" name="Office Theme">
  <a:themeElements>
    <a:clrScheme name="Custom 26">
      <a:dk1>
        <a:srgbClr val="4D4D4F"/>
      </a:dk1>
      <a:lt1>
        <a:srgbClr val="FFFFFF"/>
      </a:lt1>
      <a:dk2>
        <a:srgbClr val="004B8D"/>
      </a:dk2>
      <a:lt2>
        <a:srgbClr val="BA8C60"/>
      </a:lt2>
      <a:accent1>
        <a:srgbClr val="004B8D"/>
      </a:accent1>
      <a:accent2>
        <a:srgbClr val="BA8C60"/>
      </a:accent2>
      <a:accent3>
        <a:srgbClr val="6D6E71"/>
      </a:accent3>
      <a:accent4>
        <a:srgbClr val="7FA4C6"/>
      </a:accent4>
      <a:accent5>
        <a:srgbClr val="DCC5AF"/>
      </a:accent5>
      <a:accent6>
        <a:srgbClr val="B5B6B7"/>
      </a:accent6>
      <a:hlink>
        <a:srgbClr val="004B8D"/>
      </a:hlink>
      <a:folHlink>
        <a:srgbClr val="6D6E71"/>
      </a:folHlink>
    </a:clrScheme>
    <a:fontScheme name="Custom 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ED1B2D"/>
    </a:custClr>
    <a:custClr>
      <a:srgbClr val="F15A22"/>
    </a:custClr>
    <a:custClr>
      <a:srgbClr val="FDB813"/>
    </a:custClr>
    <a:custClr>
      <a:srgbClr val="73A249"/>
    </a:custClr>
    <a:custClr>
      <a:srgbClr val="007B60"/>
    </a:custClr>
    <a:custClr>
      <a:srgbClr val="419AA4"/>
    </a:custClr>
    <a:custClr>
      <a:srgbClr val="4A9CCD"/>
    </a:custClr>
    <a:custClr>
      <a:srgbClr val="116ECB"/>
    </a:custClr>
    <a:custClr>
      <a:srgbClr val="314E63"/>
    </a:custClr>
    <a:custClr>
      <a:srgbClr val="5E39BB"/>
    </a:custClr>
    <a:custClr>
      <a:srgbClr val="8C2473"/>
    </a:custClr>
    <a:custClr>
      <a:srgbClr val="ED437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43B2419C0214C86CF5CFA4A443A8B" ma:contentTypeVersion="7" ma:contentTypeDescription="Create a new document." ma:contentTypeScope="" ma:versionID="31bf9130dcd6a1eee5240a6fb76c9034">
  <xsd:schema xmlns:xsd="http://www.w3.org/2001/XMLSchema" xmlns:xs="http://www.w3.org/2001/XMLSchema" xmlns:p="http://schemas.microsoft.com/office/2006/metadata/properties" xmlns:ns2="088227f5-41a8-486c-acbe-da4fa5018b7c" xmlns:ns3="72c39af3-ead7-444f-8a16-021e4700a4f0" targetNamespace="http://schemas.microsoft.com/office/2006/metadata/properties" ma:root="true" ma:fieldsID="1af107f3d8583f4d1f913e99a0b480b1" ns2:_="" ns3:_="">
    <xsd:import namespace="088227f5-41a8-486c-acbe-da4fa5018b7c"/>
    <xsd:import namespace="72c39af3-ead7-444f-8a16-021e4700a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227f5-41a8-486c-acbe-da4fa5018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39af3-ead7-444f-8a16-021e4700a4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46967-4059-4F4B-A74E-3C0F81840B06}">
  <ds:schemaRefs>
    <ds:schemaRef ds:uri="088227f5-41a8-486c-acbe-da4fa5018b7c"/>
    <ds:schemaRef ds:uri="72c39af3-ead7-444f-8a16-021e4700a4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E644E0-F368-4F06-827A-D59D4D451800}">
  <ds:schemaRefs>
    <ds:schemaRef ds:uri="http://purl.org/dc/dcmitype/"/>
    <ds:schemaRef ds:uri="088227f5-41a8-486c-acbe-da4fa5018b7c"/>
    <ds:schemaRef ds:uri="http://schemas.openxmlformats.org/package/2006/metadata/core-properties"/>
    <ds:schemaRef ds:uri="http://schemas.microsoft.com/office/2006/documentManagement/types"/>
    <ds:schemaRef ds:uri="72c39af3-ead7-444f-8a16-021e4700a4f0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A05717-8F52-40B8-80E5-D5BBEB2AB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1373</Words>
  <Application>Microsoft Office PowerPoint</Application>
  <PresentationFormat>Widescreen</PresentationFormat>
  <Paragraphs>242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PRIVACY | WHAT IS CHANGING?</vt:lpstr>
      <vt:lpstr>Reasons to care about privacy</vt:lpstr>
      <vt:lpstr>INTRODUCTION</vt:lpstr>
      <vt:lpstr>What is different now that POPIA is in place?</vt:lpstr>
      <vt:lpstr>What is personal information?</vt:lpstr>
      <vt:lpstr>COMPLIANCE REQUIREMENTS</vt:lpstr>
      <vt:lpstr>Minimum mandatory requirements</vt:lpstr>
      <vt:lpstr>PRACTICAL CONSIDERATIONS</vt:lpstr>
      <vt:lpstr>Consider the information lifecycle</vt:lpstr>
      <vt:lpstr>Changes in how we acquire data</vt:lpstr>
      <vt:lpstr>Changes in how you use data</vt:lpstr>
      <vt:lpstr>Changes in how you share data</vt:lpstr>
      <vt:lpstr>Changes in how we maintain data</vt:lpstr>
      <vt:lpstr>Day-to-day implications</vt:lpstr>
      <vt:lpstr>ADDITIONAL SUPPORT</vt:lpstr>
      <vt:lpstr>Training and support</vt:lpstr>
      <vt:lpstr>Training and support</vt:lpstr>
      <vt:lpstr>Training and support</vt:lpstr>
      <vt:lpstr>Training and support</vt:lpstr>
      <vt:lpstr>Training and support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Townhall</dc:title>
  <dc:creator>Ester</dc:creator>
  <cp:lastModifiedBy>Ester Kruger</cp:lastModifiedBy>
  <cp:revision>29</cp:revision>
  <cp:lastPrinted>2021-03-17T05:37:30Z</cp:lastPrinted>
  <dcterms:created xsi:type="dcterms:W3CDTF">2021-02-22T08:50:45Z</dcterms:created>
  <dcterms:modified xsi:type="dcterms:W3CDTF">2021-05-07T13:54:13Z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0x0101003C843B2419C0214C86CF5CFA4A443A8B</vt:lpwstr>
  </property>
</Properties>
</file>